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403" r:id="rId4"/>
  </p:sldMasterIdLst>
  <p:notesMasterIdLst>
    <p:notesMasterId r:id="rId33"/>
  </p:notesMasterIdLst>
  <p:handoutMasterIdLst>
    <p:handoutMasterId r:id="rId34"/>
  </p:handoutMasterIdLst>
  <p:sldIdLst>
    <p:sldId id="270" r:id="rId5"/>
    <p:sldId id="307" r:id="rId6"/>
    <p:sldId id="257" r:id="rId7"/>
    <p:sldId id="284" r:id="rId8"/>
    <p:sldId id="285" r:id="rId9"/>
    <p:sldId id="286" r:id="rId10"/>
    <p:sldId id="291" r:id="rId11"/>
    <p:sldId id="260" r:id="rId12"/>
    <p:sldId id="259" r:id="rId13"/>
    <p:sldId id="305" r:id="rId14"/>
    <p:sldId id="266" r:id="rId15"/>
    <p:sldId id="267" r:id="rId16"/>
    <p:sldId id="265" r:id="rId17"/>
    <p:sldId id="264" r:id="rId18"/>
    <p:sldId id="292" r:id="rId19"/>
    <p:sldId id="294" r:id="rId20"/>
    <p:sldId id="306" r:id="rId21"/>
    <p:sldId id="308" r:id="rId22"/>
    <p:sldId id="277" r:id="rId23"/>
    <p:sldId id="283" r:id="rId24"/>
    <p:sldId id="279" r:id="rId25"/>
    <p:sldId id="278" r:id="rId26"/>
    <p:sldId id="271" r:id="rId27"/>
    <p:sldId id="282" r:id="rId28"/>
    <p:sldId id="280" r:id="rId29"/>
    <p:sldId id="263" r:id="rId30"/>
    <p:sldId id="309" r:id="rId31"/>
    <p:sldId id="273" r:id="rId32"/>
  </p:sldIdLst>
  <p:sldSz cx="12192000" cy="6858000"/>
  <p:notesSz cx="6858000" cy="9144000"/>
  <p:embeddedFontLst>
    <p:embeddedFont>
      <p:font typeface="CiscoSansTT Light" panose="020B0503020201020303" pitchFamily="34" charset="0"/>
      <p:regular r:id="rId35"/>
      <p:italic r:id="rId36"/>
    </p:embeddedFont>
  </p:embeddedFontLst>
  <p:custDataLst>
    <p:tags r:id="rId37"/>
  </p:custDataLst>
  <p:defaultTextStyle>
    <a:defPPr>
      <a:defRPr lang="en-US"/>
    </a:defPPr>
    <a:lvl1pPr algn="l" defTabSz="609477"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609477" algn="l" defTabSz="609477"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1218956" algn="l" defTabSz="609477"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828434" algn="l" defTabSz="609477"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2437912" algn="l" defTabSz="609477"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3047390" algn="l" defTabSz="609477" rtl="0" eaLnBrk="1" latinLnBrk="0" hangingPunct="1">
      <a:defRPr kern="1200">
        <a:solidFill>
          <a:schemeClr val="tx1"/>
        </a:solidFill>
        <a:latin typeface="Arial" charset="0"/>
        <a:ea typeface="ＭＳ Ｐゴシック" charset="0"/>
        <a:cs typeface="ＭＳ Ｐゴシック" charset="0"/>
      </a:defRPr>
    </a:lvl6pPr>
    <a:lvl7pPr marL="3656869" algn="l" defTabSz="609477" rtl="0" eaLnBrk="1" latinLnBrk="0" hangingPunct="1">
      <a:defRPr kern="1200">
        <a:solidFill>
          <a:schemeClr val="tx1"/>
        </a:solidFill>
        <a:latin typeface="Arial" charset="0"/>
        <a:ea typeface="ＭＳ Ｐゴシック" charset="0"/>
        <a:cs typeface="ＭＳ Ｐゴシック" charset="0"/>
      </a:defRPr>
    </a:lvl7pPr>
    <a:lvl8pPr marL="4266346" algn="l" defTabSz="609477" rtl="0" eaLnBrk="1" latinLnBrk="0" hangingPunct="1">
      <a:defRPr kern="1200">
        <a:solidFill>
          <a:schemeClr val="tx1"/>
        </a:solidFill>
        <a:latin typeface="Arial" charset="0"/>
        <a:ea typeface="ＭＳ Ｐゴシック" charset="0"/>
        <a:cs typeface="ＭＳ Ｐゴシック" charset="0"/>
      </a:defRPr>
    </a:lvl8pPr>
    <a:lvl9pPr marL="4875825" algn="l" defTabSz="609477" rtl="0" eaLnBrk="1" latinLnBrk="0" hangingPunct="1">
      <a:defRPr kern="1200">
        <a:solidFill>
          <a:schemeClr val="tx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BC0C1520-5F11-4BF3-890F-B9F3456D6CA2}">
          <p14:sldIdLst>
            <p14:sldId id="270"/>
            <p14:sldId id="307"/>
            <p14:sldId id="257"/>
            <p14:sldId id="284"/>
            <p14:sldId id="285"/>
            <p14:sldId id="286"/>
            <p14:sldId id="291"/>
            <p14:sldId id="260"/>
            <p14:sldId id="259"/>
            <p14:sldId id="305"/>
            <p14:sldId id="266"/>
            <p14:sldId id="267"/>
            <p14:sldId id="265"/>
            <p14:sldId id="264"/>
            <p14:sldId id="292"/>
            <p14:sldId id="294"/>
            <p14:sldId id="306"/>
            <p14:sldId id="308"/>
            <p14:sldId id="277"/>
            <p14:sldId id="283"/>
            <p14:sldId id="279"/>
            <p14:sldId id="278"/>
            <p14:sldId id="271"/>
            <p14:sldId id="282"/>
            <p14:sldId id="280"/>
            <p14:sldId id="263"/>
            <p14:sldId id="309"/>
            <p14:sldId id="2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FEC801-4472-667F-E5DC-C309A0B5AA9B}" name="Joey Kern" initials="" userId="S::j.kern@reply.com::8d39aee4-3e6e-4f3a-8d87-8a51e6d6c98c" providerId="AD"/>
  <p188:author id="{D2AC9C06-EC30-905B-AA60-63F335E87D65}" name="Angela Murphy (angemurp)" initials="AM(" userId="S::angemurp@cisco.com::7c651d92-51e8-4653-8786-23d0490a7500" providerId="AD"/>
  <p188:author id="{1775AA3B-297E-BA65-2B45-E3BC8B1A99BA}" name="Paul Didier (padidier)" initials="PD(" userId="S::padidier@cisco.com::91075551-ecc0-4b34-add7-14fc42c1810a" providerId="AD"/>
  <p188:author id="{7EAC4F5C-28A8-C9E5-F3F8-523D24D0BDD9}" name="Oliver Tuszik (otuszik)" initials="O(" userId="S::otuszik@cisco.com::018275a1-b5b8-4c0f-ba53-7c06c8d13f3f" providerId="AD"/>
  <p188:author id="{EF1F34D3-0663-383A-327F-8E4869A157EC}" name="Cyrus Shafiei" initials="CS" userId="S::c.shafiei@reply.com::15a75161-d180-444c-9a61-695ba9b6e00a" providerId="AD"/>
  <p188:author id="{EAA9F0DF-F71A-0694-B5C9-2008FE69FD57}" name="Andrew Nolan (andnolan)" initials="AN" userId="S::andnolan@cisco.com::87bcebd9-2714-4fcc-a355-33f5743c1bf0" providerId="AD"/>
  <p188:author id="{2D6EC1FB-0A58-ADD4-214E-70B69280ACE5}" name="Henry Teichert (hteicher)" initials="HT(" userId="S::hteicher@cisco.com::e3051f43-ad18-4719-ba03-0175ecb4df0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tesh Gohil" initials="" lastIdx="3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8F4FF"/>
    <a:srgbClr val="A1A1A1"/>
    <a:srgbClr val="767676"/>
    <a:srgbClr val="0D27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29" autoAdjust="0"/>
    <p:restoredTop sz="85102"/>
  </p:normalViewPr>
  <p:slideViewPr>
    <p:cSldViewPr snapToGrid="0">
      <p:cViewPr varScale="1">
        <p:scale>
          <a:sx n="103" d="100"/>
          <a:sy n="103" d="100"/>
        </p:scale>
        <p:origin x="1496" y="184"/>
      </p:cViewPr>
      <p:guideLst/>
    </p:cSldViewPr>
  </p:slideViewPr>
  <p:notesTextViewPr>
    <p:cViewPr>
      <p:scale>
        <a:sx n="1" d="1"/>
        <a:sy n="1" d="1"/>
      </p:scale>
      <p:origin x="0" y="0"/>
    </p:cViewPr>
  </p:notesTextViewPr>
  <p:sorterViewPr>
    <p:cViewPr>
      <p:scale>
        <a:sx n="100" d="100"/>
        <a:sy n="100" d="100"/>
      </p:scale>
      <p:origin x="0" y="-139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latin typeface="CiscoSansTT Light" panose="020B0503020201020303"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2FE48B1C-1E6B-744F-8E6C-3836D33BC0D9}" type="datetimeFigureOut">
              <a:rPr lang="en-US">
                <a:latin typeface="CiscoSansTT Light" panose="020B0503020201020303" pitchFamily="34" charset="0"/>
              </a:rPr>
              <a:pPr>
                <a:defRPr/>
              </a:pPr>
              <a:t>9/23/25</a:t>
            </a:fld>
            <a:endParaRPr lang="en-US" dirty="0">
              <a:latin typeface="CiscoSansTT Light" panose="020B0503020201020303"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latin typeface="CiscoSansTT Light" panose="020B0503020201020303"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F5A8EAB7-F1BA-274C-91A9-46214A29E509}" type="slidenum">
              <a:rPr lang="en-US">
                <a:latin typeface="CiscoSansTT Light" panose="020B0503020201020303" pitchFamily="34" charset="0"/>
              </a:rPr>
              <a:pPr>
                <a:defRPr/>
              </a:pPr>
              <a:t>‹#›</a:t>
            </a:fld>
            <a:endParaRPr lang="en-US" dirty="0">
              <a:latin typeface="CiscoSansTT Light" panose="020B0503020201020303" pitchFamily="34" charset="0"/>
            </a:endParaRPr>
          </a:p>
        </p:txBody>
      </p:sp>
    </p:spTree>
    <p:extLst>
      <p:ext uri="{BB962C8B-B14F-4D97-AF65-F5344CB8AC3E}">
        <p14:creationId xmlns:p14="http://schemas.microsoft.com/office/powerpoint/2010/main" val="3338480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b="0" i="0">
                <a:latin typeface="CiscoSansTT Light" panose="020B0503020201020303" pitchFamily="34" charset="0"/>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b="0" i="0">
                <a:latin typeface="CiscoSansTT Light" panose="020B0503020201020303" pitchFamily="34" charset="0"/>
                <a:ea typeface="+mn-ea"/>
                <a:cs typeface="+mn-cs"/>
              </a:defRPr>
            </a:lvl1pPr>
          </a:lstStyle>
          <a:p>
            <a:pPr>
              <a:defRPr/>
            </a:pPr>
            <a:fld id="{2A637A29-4E7E-A24B-BAB1-D48C888F91E4}" type="datetimeFigureOut">
              <a:rPr lang="en-US" smtClean="0"/>
              <a:pPr>
                <a:defRPr/>
              </a:pPr>
              <a:t>9/23/25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b="0" i="0">
                <a:latin typeface="CiscoSansTT Light" panose="020B0503020201020303" pitchFamily="34" charset="0"/>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b="0" i="0">
                <a:latin typeface="CiscoSansTT Light" panose="020B0503020201020303" pitchFamily="34" charset="0"/>
                <a:ea typeface="+mn-ea"/>
                <a:cs typeface="+mn-cs"/>
              </a:defRPr>
            </a:lvl1pPr>
          </a:lstStyle>
          <a:p>
            <a:pPr>
              <a:defRPr/>
            </a:pPr>
            <a:fld id="{F97A1FA6-25DE-9E4E-A34D-CF67DE7DBDC7}" type="slidenum">
              <a:rPr lang="en-US" smtClean="0"/>
              <a:pPr>
                <a:defRPr/>
              </a:pPr>
              <a:t>‹#›</a:t>
            </a:fld>
            <a:endParaRPr lang="en-US" dirty="0"/>
          </a:p>
        </p:txBody>
      </p:sp>
    </p:spTree>
    <p:extLst>
      <p:ext uri="{BB962C8B-B14F-4D97-AF65-F5344CB8AC3E}">
        <p14:creationId xmlns:p14="http://schemas.microsoft.com/office/powerpoint/2010/main" val="3228492595"/>
      </p:ext>
    </p:extLst>
  </p:cSld>
  <p:clrMap bg1="lt1" tx1="dk1" bg2="lt2" tx2="dk2" accent1="accent1" accent2="accent2" accent3="accent3" accent4="accent4" accent5="accent5" accent6="accent6" hlink="hlink" folHlink="folHlink"/>
  <p:notesStyle>
    <a:lvl1pPr algn="l" defTabSz="609559" rtl="0" eaLnBrk="0" fontAlgn="base" hangingPunct="0">
      <a:spcBef>
        <a:spcPct val="30000"/>
      </a:spcBef>
      <a:spcAft>
        <a:spcPct val="0"/>
      </a:spcAft>
      <a:defRPr sz="1600" b="0" i="0" kern="1200">
        <a:solidFill>
          <a:schemeClr val="tx1"/>
        </a:solidFill>
        <a:latin typeface="CiscoSansTT Light" panose="020B0503020201020303" pitchFamily="34" charset="0"/>
        <a:ea typeface="ＭＳ Ｐゴシック" charset="0"/>
        <a:cs typeface="ＭＳ Ｐゴシック" charset="0"/>
      </a:defRPr>
    </a:lvl1pPr>
    <a:lvl2pPr marL="609559" algn="l" defTabSz="609559" rtl="0" eaLnBrk="0" fontAlgn="base" hangingPunct="0">
      <a:spcBef>
        <a:spcPct val="30000"/>
      </a:spcBef>
      <a:spcAft>
        <a:spcPct val="0"/>
      </a:spcAft>
      <a:defRPr sz="1600" b="0" i="0" kern="1200">
        <a:solidFill>
          <a:schemeClr val="tx1"/>
        </a:solidFill>
        <a:latin typeface="CiscoSansTT Light" panose="020B0503020201020303" pitchFamily="34" charset="0"/>
        <a:ea typeface="ＭＳ Ｐゴシック" charset="0"/>
        <a:cs typeface="+mn-cs"/>
      </a:defRPr>
    </a:lvl2pPr>
    <a:lvl3pPr marL="1219119" algn="l" defTabSz="609559" rtl="0" eaLnBrk="0" fontAlgn="base" hangingPunct="0">
      <a:spcBef>
        <a:spcPct val="30000"/>
      </a:spcBef>
      <a:spcAft>
        <a:spcPct val="0"/>
      </a:spcAft>
      <a:defRPr sz="1600" b="0" i="0" kern="1200">
        <a:solidFill>
          <a:schemeClr val="tx1"/>
        </a:solidFill>
        <a:latin typeface="CiscoSansTT Light" panose="020B0503020201020303" pitchFamily="34" charset="0"/>
        <a:ea typeface="ＭＳ Ｐゴシック" charset="0"/>
        <a:cs typeface="+mn-cs"/>
      </a:defRPr>
    </a:lvl3pPr>
    <a:lvl4pPr marL="1828678" algn="l" defTabSz="609559" rtl="0" eaLnBrk="0" fontAlgn="base" hangingPunct="0">
      <a:spcBef>
        <a:spcPct val="30000"/>
      </a:spcBef>
      <a:spcAft>
        <a:spcPct val="0"/>
      </a:spcAft>
      <a:defRPr sz="1600" b="0" i="0" kern="1200">
        <a:solidFill>
          <a:schemeClr val="tx1"/>
        </a:solidFill>
        <a:latin typeface="CiscoSansTT Light" panose="020B0503020201020303" pitchFamily="34" charset="0"/>
        <a:ea typeface="ＭＳ Ｐゴシック" charset="0"/>
        <a:cs typeface="+mn-cs"/>
      </a:defRPr>
    </a:lvl4pPr>
    <a:lvl5pPr marL="2438238" algn="l" defTabSz="609559" rtl="0" eaLnBrk="0" fontAlgn="base" hangingPunct="0">
      <a:spcBef>
        <a:spcPct val="30000"/>
      </a:spcBef>
      <a:spcAft>
        <a:spcPct val="0"/>
      </a:spcAft>
      <a:defRPr sz="1600" b="0" i="0" kern="1200">
        <a:solidFill>
          <a:schemeClr val="tx1"/>
        </a:solidFill>
        <a:latin typeface="CiscoSansTT Light" panose="020B0503020201020303" pitchFamily="34" charset="0"/>
        <a:ea typeface="ＭＳ Ｐゴシック" charset="0"/>
        <a:cs typeface="+mn-cs"/>
      </a:defRPr>
    </a:lvl5pPr>
    <a:lvl6pPr marL="3047797" algn="l" defTabSz="609559" rtl="0" eaLnBrk="1" latinLnBrk="0" hangingPunct="1">
      <a:defRPr sz="1600" kern="1200">
        <a:solidFill>
          <a:schemeClr val="tx1"/>
        </a:solidFill>
        <a:latin typeface="+mn-lt"/>
        <a:ea typeface="+mn-ea"/>
        <a:cs typeface="+mn-cs"/>
      </a:defRPr>
    </a:lvl6pPr>
    <a:lvl7pPr marL="3657357" algn="l" defTabSz="609559" rtl="0" eaLnBrk="1" latinLnBrk="0" hangingPunct="1">
      <a:defRPr sz="1600" kern="1200">
        <a:solidFill>
          <a:schemeClr val="tx1"/>
        </a:solidFill>
        <a:latin typeface="+mn-lt"/>
        <a:ea typeface="+mn-ea"/>
        <a:cs typeface="+mn-cs"/>
      </a:defRPr>
    </a:lvl7pPr>
    <a:lvl8pPr marL="4266915" algn="l" defTabSz="609559" rtl="0" eaLnBrk="1" latinLnBrk="0" hangingPunct="1">
      <a:defRPr sz="1600" kern="1200">
        <a:solidFill>
          <a:schemeClr val="tx1"/>
        </a:solidFill>
        <a:latin typeface="+mn-lt"/>
        <a:ea typeface="+mn-ea"/>
        <a:cs typeface="+mn-cs"/>
      </a:defRPr>
    </a:lvl8pPr>
    <a:lvl9pPr marL="4876475" algn="l" defTabSz="609559"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661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Ultimately our goal is to set up Kansas for the future of transportation and expand broadband all while leveraging our existing assets, our ROW, and adding one piece of additional infrastructure, our conduit.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557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09477"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iscoSansTT Light" panose="020B0503020201020303" pitchFamily="34" charset="0"/>
                <a:ea typeface="+mn-ea"/>
                <a:cs typeface="+mn-cs"/>
              </a:rPr>
              <a:pPr marL="0" marR="0" lvl="0" indent="0" algn="r" defTabSz="60947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iscoSansTT Light" panose="020B0503020201020303" pitchFamily="34" charset="0"/>
              <a:ea typeface="+mn-ea"/>
              <a:cs typeface="+mn-cs"/>
            </a:endParaRPr>
          </a:p>
        </p:txBody>
      </p:sp>
    </p:spTree>
    <p:extLst>
      <p:ext uri="{BB962C8B-B14F-4D97-AF65-F5344CB8AC3E}">
        <p14:creationId xmlns:p14="http://schemas.microsoft.com/office/powerpoint/2010/main" val="2288869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09477"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iscoSansTT Light" panose="020B0503020201020303" pitchFamily="34" charset="0"/>
                <a:ea typeface="+mn-ea"/>
                <a:cs typeface="+mn-cs"/>
              </a:rPr>
              <a:pPr marL="0" marR="0" lvl="0" indent="0" algn="r" defTabSz="60947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iscoSansTT Light" panose="020B0503020201020303" pitchFamily="34" charset="0"/>
              <a:ea typeface="+mn-ea"/>
              <a:cs typeface="+mn-cs"/>
            </a:endParaRPr>
          </a:p>
        </p:txBody>
      </p:sp>
    </p:spTree>
    <p:extLst>
      <p:ext uri="{BB962C8B-B14F-4D97-AF65-F5344CB8AC3E}">
        <p14:creationId xmlns:p14="http://schemas.microsoft.com/office/powerpoint/2010/main" val="92224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proof of concept project is located in more urban areas whereas the Rural Freight Technology Project is located in a rural area.</a:t>
            </a:r>
          </a:p>
        </p:txBody>
      </p:sp>
      <p:sp>
        <p:nvSpPr>
          <p:cNvPr id="4" name="Slide Number Placeholder 3"/>
          <p:cNvSpPr>
            <a:spLocks noGrp="1"/>
          </p:cNvSpPr>
          <p:nvPr>
            <p:ph type="sldNum" sz="quarter" idx="5"/>
          </p:nvPr>
        </p:nvSpPr>
        <p:spPr/>
        <p:txBody>
          <a:bodyPr/>
          <a:lstStyle/>
          <a:p>
            <a:pPr marL="0" marR="0" lvl="0" indent="0" algn="r" defTabSz="609477"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iscoSansTT Light" panose="020B0503020201020303" pitchFamily="34" charset="0"/>
                <a:ea typeface="+mn-ea"/>
                <a:cs typeface="+mn-cs"/>
              </a:rPr>
              <a:pPr marL="0" marR="0" lvl="0" indent="0" algn="r" defTabSz="60947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iscoSansTT Light" panose="020B0503020201020303" pitchFamily="34" charset="0"/>
              <a:ea typeface="+mn-ea"/>
              <a:cs typeface="+mn-cs"/>
            </a:endParaRPr>
          </a:p>
        </p:txBody>
      </p:sp>
    </p:spTree>
    <p:extLst>
      <p:ext uri="{BB962C8B-B14F-4D97-AF65-F5344CB8AC3E}">
        <p14:creationId xmlns:p14="http://schemas.microsoft.com/office/powerpoint/2010/main" val="4259431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9A06-B712-9F96-C5AF-42A0E6DD2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1CDFC-EBF8-67D9-72D6-428244E530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288C1C-1E3E-D848-7AA9-75FF6CE97214}"/>
              </a:ext>
            </a:extLst>
          </p:cNvPr>
          <p:cNvSpPr>
            <a:spLocks noGrp="1"/>
          </p:cNvSpPr>
          <p:nvPr>
            <p:ph type="body" idx="1"/>
          </p:nvPr>
        </p:nvSpPr>
        <p:spPr/>
        <p:txBody>
          <a:bodyPr/>
          <a:lstStyle/>
          <a:p>
            <a:r>
              <a:rPr lang="en-US" dirty="0"/>
              <a:t>Currently working on the Proof of Concept dashboard and how it will look for KDOT.</a:t>
            </a:r>
          </a:p>
        </p:txBody>
      </p:sp>
      <p:sp>
        <p:nvSpPr>
          <p:cNvPr id="4" name="Slide Number Placeholder 3">
            <a:extLst>
              <a:ext uri="{FF2B5EF4-FFF2-40B4-BE49-F238E27FC236}">
                <a16:creationId xmlns:a16="http://schemas.microsoft.com/office/drawing/2014/main" id="{C597EA6E-A914-E611-64C1-A617F1B9E5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459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463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02 phase of the project is letting later this month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479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BDB0D-CCDD-E833-E8AF-C63AC8FDE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159D6-F9DE-B983-2EF1-31D1F9F211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035C8F-2DCE-87EE-9A3E-29A7EB2E57ED}"/>
              </a:ext>
            </a:extLst>
          </p:cNvPr>
          <p:cNvSpPr>
            <a:spLocks noGrp="1"/>
          </p:cNvSpPr>
          <p:nvPr>
            <p:ph type="body" idx="1"/>
          </p:nvPr>
        </p:nvSpPr>
        <p:spPr/>
        <p:txBody>
          <a:bodyPr/>
          <a:lstStyle/>
          <a:p>
            <a:r>
              <a:rPr lang="en-US" dirty="0"/>
              <a:t>Voice alerts, hands free operation, allows user to report concerns</a:t>
            </a:r>
          </a:p>
        </p:txBody>
      </p:sp>
      <p:sp>
        <p:nvSpPr>
          <p:cNvPr id="4" name="Slide Number Placeholder 3">
            <a:extLst>
              <a:ext uri="{FF2B5EF4-FFF2-40B4-BE49-F238E27FC236}">
                <a16:creationId xmlns:a16="http://schemas.microsoft.com/office/drawing/2014/main" id="{B51FFC3D-EB0A-4B91-F57A-683636D34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015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19</a:t>
            </a:fld>
            <a:endParaRPr lang="en-US" dirty="0"/>
          </a:p>
        </p:txBody>
      </p:sp>
    </p:spTree>
    <p:extLst>
      <p:ext uri="{BB962C8B-B14F-4D97-AF65-F5344CB8AC3E}">
        <p14:creationId xmlns:p14="http://schemas.microsoft.com/office/powerpoint/2010/main" val="3717273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E197-D74D-1C98-99EC-346ACDC35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6EE6A-EB10-E834-10D3-9598E55E5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DC365-41E2-F702-F691-1F77B345B9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B1B020-9AF2-2EB1-2B51-ED8B1D2C80E7}"/>
              </a:ext>
            </a:extLst>
          </p:cNvPr>
          <p:cNvSpPr>
            <a:spLocks noGrp="1"/>
          </p:cNvSpPr>
          <p:nvPr>
            <p:ph type="sldNum" sz="quarter" idx="5"/>
          </p:nvPr>
        </p:nvSpPr>
        <p:spPr/>
        <p:txBody>
          <a:bodyPr/>
          <a:lstStyle/>
          <a:p>
            <a:pPr>
              <a:defRPr/>
            </a:pPr>
            <a:fld id="{F97A1FA6-25DE-9E4E-A34D-CF67DE7DBDC7}" type="slidenum">
              <a:rPr lang="en-US" smtClean="0"/>
              <a:pPr>
                <a:defRPr/>
              </a:pPr>
              <a:t>20</a:t>
            </a:fld>
            <a:endParaRPr lang="en-US" dirty="0"/>
          </a:p>
        </p:txBody>
      </p:sp>
    </p:spTree>
    <p:extLst>
      <p:ext uri="{BB962C8B-B14F-4D97-AF65-F5344CB8AC3E}">
        <p14:creationId xmlns:p14="http://schemas.microsoft.com/office/powerpoint/2010/main" val="2151299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CAD34-FD11-7130-65DF-FDF5A23D8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4B996-A9E1-6FF2-869A-575E27CBD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3C44A-45F8-152E-D327-8E67824A29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715DE3-ADC9-CAED-039A-98E51C904B1D}"/>
              </a:ext>
            </a:extLst>
          </p:cNvPr>
          <p:cNvSpPr>
            <a:spLocks noGrp="1"/>
          </p:cNvSpPr>
          <p:nvPr>
            <p:ph type="sldNum" sz="quarter" idx="5"/>
          </p:nvPr>
        </p:nvSpPr>
        <p:spPr/>
        <p:txBody>
          <a:bodyPr/>
          <a:lstStyle/>
          <a:p>
            <a:pPr>
              <a:defRPr/>
            </a:pPr>
            <a:fld id="{F97A1FA6-25DE-9E4E-A34D-CF67DE7DBDC7}" type="slidenum">
              <a:rPr lang="en-US" smtClean="0"/>
              <a:pPr>
                <a:defRPr/>
              </a:pPr>
              <a:t>2</a:t>
            </a:fld>
            <a:endParaRPr lang="en-US" dirty="0"/>
          </a:p>
        </p:txBody>
      </p:sp>
    </p:spTree>
    <p:extLst>
      <p:ext uri="{BB962C8B-B14F-4D97-AF65-F5344CB8AC3E}">
        <p14:creationId xmlns:p14="http://schemas.microsoft.com/office/powerpoint/2010/main" val="651002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look at past grant </a:t>
            </a:r>
            <a:r>
              <a:rPr lang="en-US" dirty="0" err="1"/>
              <a:t>recepients</a:t>
            </a:r>
            <a:r>
              <a:rPr lang="en-US" dirty="0"/>
              <a:t>, you will see a combination of all of these.</a:t>
            </a:r>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22</a:t>
            </a:fld>
            <a:endParaRPr lang="en-US" dirty="0"/>
          </a:p>
        </p:txBody>
      </p:sp>
    </p:spTree>
    <p:extLst>
      <p:ext uri="{BB962C8B-B14F-4D97-AF65-F5344CB8AC3E}">
        <p14:creationId xmlns:p14="http://schemas.microsoft.com/office/powerpoint/2010/main" val="2386312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$4.5M??  You said $2M/ year??  Explain that previous years had funds left unencumbered and KDOT is trying to catch up on spending those unencumbered funds.  It is likely that the same will be true for the next program year, so submit concepts.</a:t>
            </a:r>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25</a:t>
            </a:fld>
            <a:endParaRPr lang="en-US" dirty="0"/>
          </a:p>
        </p:txBody>
      </p:sp>
    </p:spTree>
    <p:extLst>
      <p:ext uri="{BB962C8B-B14F-4D97-AF65-F5344CB8AC3E}">
        <p14:creationId xmlns:p14="http://schemas.microsoft.com/office/powerpoint/2010/main" val="3473971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26</a:t>
            </a:fld>
            <a:endParaRPr lang="en-US" dirty="0"/>
          </a:p>
        </p:txBody>
      </p:sp>
    </p:spTree>
    <p:extLst>
      <p:ext uri="{BB962C8B-B14F-4D97-AF65-F5344CB8AC3E}">
        <p14:creationId xmlns:p14="http://schemas.microsoft.com/office/powerpoint/2010/main" val="1868770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D80CA3-D01A-4220-ADEE-4E3E277DE68C}" type="slidenum">
              <a:rPr lang="en-US" smtClean="0"/>
              <a:t>28</a:t>
            </a:fld>
            <a:endParaRPr lang="en-US"/>
          </a:p>
        </p:txBody>
      </p:sp>
    </p:spTree>
    <p:extLst>
      <p:ext uri="{BB962C8B-B14F-4D97-AF65-F5344CB8AC3E}">
        <p14:creationId xmlns:p14="http://schemas.microsoft.com/office/powerpoint/2010/main" val="271392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more detail on the infrastructure we are putting in the ground. 7-way </a:t>
            </a:r>
            <a:r>
              <a:rPr lang="en-US" dirty="0" err="1"/>
              <a:t>microduct</a:t>
            </a:r>
            <a:r>
              <a:rPr lang="en-US" dirty="0"/>
              <a:t> in our ROW. We view our ROW as a real asset for expanding broadband. The 7-way </a:t>
            </a:r>
            <a:r>
              <a:rPr lang="en-US" dirty="0" err="1"/>
              <a:t>microduct</a:t>
            </a:r>
            <a:r>
              <a:rPr lang="en-US" dirty="0"/>
              <a:t> provides opportunity for both expanding transportation technologies, but also broadband expansion. KDOT plans to utilize two of the 7 ducts for transportation purposes, while the remaining 5 can be utilized by internet service providers to provide more broadband connectivity across the state.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4060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E7546-AF6E-4A5A-66B8-A2DFBB6DF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A6A95-1DC0-EF50-91D5-F108AE1D9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9866B-C414-DF45-0774-93D3E025B307}"/>
              </a:ext>
            </a:extLst>
          </p:cNvPr>
          <p:cNvSpPr>
            <a:spLocks noGrp="1"/>
          </p:cNvSpPr>
          <p:nvPr>
            <p:ph type="body" idx="1"/>
          </p:nvPr>
        </p:nvSpPr>
        <p:spPr/>
        <p:txBody>
          <a:bodyPr/>
          <a:lstStyle/>
          <a:p>
            <a:pPr marL="0" marR="0" lvl="0" indent="0" algn="l" defTabSz="609559" rtl="0" eaLnBrk="0" fontAlgn="base" latinLnBrk="0" hangingPunct="0">
              <a:lnSpc>
                <a:spcPct val="100000"/>
              </a:lnSpc>
              <a:spcBef>
                <a:spcPct val="30000"/>
              </a:spcBef>
              <a:spcAft>
                <a:spcPct val="0"/>
              </a:spcAft>
              <a:buClrTx/>
              <a:buSzTx/>
              <a:buFontTx/>
              <a:buNone/>
              <a:tabLst/>
              <a:defRPr/>
            </a:pPr>
            <a:r>
              <a:rPr lang="en-US" dirty="0"/>
              <a:t>Where are we putting this infrastructure? We are currently prioritizing our freight routes of significance for the location of this infrastructure. These are generally our higher volume routes, and the transportation technologies we can leverage will support more efficient freight movements throughout the state. Discuss map, number of projects, introduce Middle Mile. Point out that these funds have been programmed through 2029. All but one year of IKE funding has been programmed. </a:t>
            </a:r>
          </a:p>
          <a:p>
            <a:endParaRPr lang="en-US" dirty="0"/>
          </a:p>
        </p:txBody>
      </p:sp>
      <p:sp>
        <p:nvSpPr>
          <p:cNvPr id="4" name="Slide Number Placeholder 3">
            <a:extLst>
              <a:ext uri="{FF2B5EF4-FFF2-40B4-BE49-F238E27FC236}">
                <a16:creationId xmlns:a16="http://schemas.microsoft.com/office/drawing/2014/main" id="{E16F3A94-976D-3AF8-664F-DF8491F094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5678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FC379-015A-E342-8652-7D00EB563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04FA-2A2E-99AE-7FAB-1F9E8154E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71D5E-7121-6591-13C8-F9F09880F26E}"/>
              </a:ext>
            </a:extLst>
          </p:cNvPr>
          <p:cNvSpPr>
            <a:spLocks noGrp="1"/>
          </p:cNvSpPr>
          <p:nvPr>
            <p:ph type="body" idx="1"/>
          </p:nvPr>
        </p:nvSpPr>
        <p:spPr/>
        <p:txBody>
          <a:bodyPr/>
          <a:lstStyle/>
          <a:p>
            <a:pPr marL="0" marR="0" lvl="0" indent="0" algn="l" defTabSz="609559" rtl="0" eaLnBrk="0" fontAlgn="base" latinLnBrk="0" hangingPunct="0">
              <a:lnSpc>
                <a:spcPct val="100000"/>
              </a:lnSpc>
              <a:spcBef>
                <a:spcPct val="30000"/>
              </a:spcBef>
              <a:spcAft>
                <a:spcPct val="0"/>
              </a:spcAft>
              <a:buClrTx/>
              <a:buSzTx/>
              <a:buFontTx/>
              <a:buNone/>
              <a:tabLst/>
              <a:defRPr/>
            </a:pPr>
            <a:r>
              <a:rPr lang="en-US" dirty="0"/>
              <a:t>Enabling Middle Mile Broadband Infrastructure (EMMBI) Program as Administered by the National Telecommunications and Information Administration (NTIA) and Focused on the Construction, Improvement, or Acquisition of Broadband Middle Mile Infrastructure.</a:t>
            </a:r>
          </a:p>
          <a:p>
            <a:endParaRPr lang="en-US" dirty="0"/>
          </a:p>
          <a:p>
            <a:r>
              <a:rPr lang="en-US" dirty="0"/>
              <a:t>Important note: The additional federal funding has allowed KDOT to invest in substantially more miles of conduit than the original $100M would allow. </a:t>
            </a:r>
          </a:p>
        </p:txBody>
      </p:sp>
      <p:sp>
        <p:nvSpPr>
          <p:cNvPr id="4" name="Slide Number Placeholder 3">
            <a:extLst>
              <a:ext uri="{FF2B5EF4-FFF2-40B4-BE49-F238E27FC236}">
                <a16:creationId xmlns:a16="http://schemas.microsoft.com/office/drawing/2014/main" id="{13CCD7BD-2FFC-6DC1-0557-27F531F6D5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611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B3DF-6431-0597-1214-5EB470E24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18E64-3A24-C7EC-27E6-13D3788D6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50768-7B17-05AB-822F-383ABA39C778}"/>
              </a:ext>
            </a:extLst>
          </p:cNvPr>
          <p:cNvSpPr>
            <a:spLocks noGrp="1"/>
          </p:cNvSpPr>
          <p:nvPr>
            <p:ph type="body" idx="1"/>
          </p:nvPr>
        </p:nvSpPr>
        <p:spPr/>
        <p:txBody>
          <a:bodyPr/>
          <a:lstStyle/>
          <a:p>
            <a:r>
              <a:rPr lang="en-US" dirty="0"/>
              <a:t>Outline the successful partnership between the two agencies. Both the BAG partnership and the Middle Mile partnership. The Middle Mile project illustrates success in leveraging state funds to receive additional federal funds. Middle Mile directly supports the BAG program as it provides the long haul network needed for the last mile connections. </a:t>
            </a:r>
          </a:p>
          <a:p>
            <a:endParaRPr lang="en-US" dirty="0"/>
          </a:p>
          <a:p>
            <a:r>
              <a:rPr lang="en-US" dirty="0"/>
              <a:t>Important note: The additional federal funding has allowed KDOT to invest in substantially more miles of conduit than the original $100M would allow. </a:t>
            </a:r>
          </a:p>
          <a:p>
            <a:pPr marL="0" marR="0" lvl="0" indent="0" algn="l" defTabSz="609559"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6335B9FB-8C3B-0DE4-A1D2-4580AD3109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124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09477"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iscoSansTT Light" panose="020B0503020201020303" pitchFamily="34" charset="0"/>
                <a:ea typeface="+mn-ea"/>
                <a:cs typeface="+mn-cs"/>
              </a:rPr>
              <a:pPr marL="0" marR="0" lvl="0" indent="0" algn="r" defTabSz="60947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iscoSansTT Light" panose="020B0503020201020303" pitchFamily="34" charset="0"/>
              <a:ea typeface="+mn-ea"/>
              <a:cs typeface="+mn-cs"/>
            </a:endParaRPr>
          </a:p>
        </p:txBody>
      </p:sp>
    </p:spTree>
    <p:extLst>
      <p:ext uri="{BB962C8B-B14F-4D97-AF65-F5344CB8AC3E}">
        <p14:creationId xmlns:p14="http://schemas.microsoft.com/office/powerpoint/2010/main" val="1556212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09477"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iscoSansTT Light" panose="020B0503020201020303" pitchFamily="34" charset="0"/>
                <a:ea typeface="+mn-ea"/>
                <a:cs typeface="+mn-cs"/>
              </a:rPr>
              <a:pPr marL="0" marR="0" lvl="0" indent="0" algn="r" defTabSz="60947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iscoSansTT Light" panose="020B0503020201020303" pitchFamily="34" charset="0"/>
              <a:ea typeface="+mn-ea"/>
              <a:cs typeface="+mn-cs"/>
            </a:endParaRPr>
          </a:p>
        </p:txBody>
      </p:sp>
    </p:spTree>
    <p:extLst>
      <p:ext uri="{BB962C8B-B14F-4D97-AF65-F5344CB8AC3E}">
        <p14:creationId xmlns:p14="http://schemas.microsoft.com/office/powerpoint/2010/main" val="3239211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I mentioned transportation benefits, so I want to briefly describe what that may look like. As we advance towards a more connected transportation system we will have the opportunity to leverage these fiber </a:t>
            </a:r>
            <a:r>
              <a:rPr lang="en-US" dirty="0" err="1"/>
              <a:t>assests</a:t>
            </a:r>
            <a:r>
              <a:rPr lang="en-US" dirty="0"/>
              <a:t> to provide intelligent transportation solutions (real-time alerts, dynamic messaging). This is already happening where we currently have fiber and this program will look to expand those opportunities. This will also set Kansas up for future connected vehicle opportunities. This can provide KDOT with data that can help support decision making. We can more accurately understand what is happening on our roadways and make more informed decisions. (Example: If we have a segment of roadway that is consistently showing harsh braking events, or lane departures, we can address that through a countermeasure such as signage and or roadway improvements.)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80CA3-D01A-4220-ADEE-4E3E277DE6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483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Photo 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EE21DEE-FB39-4BE3-930C-78A9F06A2609}"/>
              </a:ext>
            </a:extLst>
          </p:cNvPr>
          <p:cNvCxnSpPr>
            <a:cxnSpLocks/>
          </p:cNvCxnSpPr>
          <p:nvPr userDrawn="1"/>
        </p:nvCxnSpPr>
        <p:spPr>
          <a:xfrm flipH="1">
            <a:off x="8389861" y="3320766"/>
            <a:ext cx="2819401" cy="0"/>
          </a:xfrm>
          <a:prstGeom prst="line">
            <a:avLst/>
          </a:prstGeom>
          <a:ln w="3175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7DDD092-0DB7-49EB-B421-EB264600232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570242" y="1660310"/>
            <a:ext cx="2366462" cy="1296189"/>
          </a:xfrm>
          <a:prstGeom prst="rect">
            <a:avLst/>
          </a:prstGeom>
        </p:spPr>
      </p:pic>
      <p:cxnSp>
        <p:nvCxnSpPr>
          <p:cNvPr id="5" name="Straight Connector 4">
            <a:extLst>
              <a:ext uri="{FF2B5EF4-FFF2-40B4-BE49-F238E27FC236}">
                <a16:creationId xmlns:a16="http://schemas.microsoft.com/office/drawing/2014/main" id="{096BC94E-AF29-46DF-9D36-A1BFA23C335C}"/>
              </a:ext>
            </a:extLst>
          </p:cNvPr>
          <p:cNvCxnSpPr>
            <a:cxnSpLocks/>
          </p:cNvCxnSpPr>
          <p:nvPr userDrawn="1"/>
        </p:nvCxnSpPr>
        <p:spPr>
          <a:xfrm>
            <a:off x="6827360" y="0"/>
            <a:ext cx="0" cy="6858000"/>
          </a:xfrm>
          <a:prstGeom prst="line">
            <a:avLst/>
          </a:prstGeom>
          <a:ln w="1143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A3E7C192-272B-4B1E-8EE4-03C380BB5740}"/>
              </a:ext>
            </a:extLst>
          </p:cNvPr>
          <p:cNvSpPr>
            <a:spLocks noGrp="1"/>
          </p:cNvSpPr>
          <p:nvPr>
            <p:ph type="pic" sz="quarter" idx="10"/>
          </p:nvPr>
        </p:nvSpPr>
        <p:spPr>
          <a:xfrm>
            <a:off x="301" y="0"/>
            <a:ext cx="6737377" cy="6858000"/>
          </a:xfrm>
        </p:spPr>
        <p:txBody>
          <a:bodyPr/>
          <a:lstStyle/>
          <a:p>
            <a:endParaRPr lang="en-US" dirty="0"/>
          </a:p>
        </p:txBody>
      </p:sp>
      <p:sp>
        <p:nvSpPr>
          <p:cNvPr id="9" name="Rectangle 8">
            <a:extLst>
              <a:ext uri="{FF2B5EF4-FFF2-40B4-BE49-F238E27FC236}">
                <a16:creationId xmlns:a16="http://schemas.microsoft.com/office/drawing/2014/main" id="{570A383E-1894-4369-870D-2311D0A8F2B9}"/>
              </a:ext>
            </a:extLst>
          </p:cNvPr>
          <p:cNvSpPr/>
          <p:nvPr userDrawn="1"/>
        </p:nvSpPr>
        <p:spPr>
          <a:xfrm>
            <a:off x="10226842" y="5558589"/>
            <a:ext cx="1964841" cy="129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70F29BC5-CA8B-4118-82B4-CB4EBD553862}"/>
              </a:ext>
            </a:extLst>
          </p:cNvPr>
          <p:cNvSpPr>
            <a:spLocks noGrp="1"/>
          </p:cNvSpPr>
          <p:nvPr>
            <p:ph type="title"/>
          </p:nvPr>
        </p:nvSpPr>
        <p:spPr>
          <a:xfrm>
            <a:off x="8193505" y="3799842"/>
            <a:ext cx="3501189" cy="1903127"/>
          </a:xfrm>
        </p:spPr>
        <p:txBody>
          <a:bodyPr>
            <a:normAutofit/>
          </a:bodyPr>
          <a:lstStyle>
            <a:lvl1pPr algn="ctr">
              <a:defRPr sz="3200" b="1"/>
            </a:lvl1pPr>
          </a:lstStyle>
          <a:p>
            <a:r>
              <a:rPr lang="en-US" dirty="0"/>
              <a:t>Click to edit Master title style</a:t>
            </a:r>
          </a:p>
        </p:txBody>
      </p:sp>
    </p:spTree>
    <p:extLst>
      <p:ext uri="{BB962C8B-B14F-4D97-AF65-F5344CB8AC3E}">
        <p14:creationId xmlns:p14="http://schemas.microsoft.com/office/powerpoint/2010/main" val="207701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DOT 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0A383E-1894-4369-870D-2311D0A8F2B9}"/>
              </a:ext>
            </a:extLst>
          </p:cNvPr>
          <p:cNvSpPr/>
          <p:nvPr userDrawn="1"/>
        </p:nvSpPr>
        <p:spPr>
          <a:xfrm>
            <a:off x="10226842" y="5558589"/>
            <a:ext cx="1964841" cy="129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yellow flower&#10;&#10;Description automatically generated">
            <a:extLst>
              <a:ext uri="{FF2B5EF4-FFF2-40B4-BE49-F238E27FC236}">
                <a16:creationId xmlns:a16="http://schemas.microsoft.com/office/drawing/2014/main" id="{28DBFC90-893D-4953-977E-DC9CD897941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2438401" y="16038"/>
            <a:ext cx="9753600" cy="6858000"/>
          </a:xfrm>
          <a:prstGeom prst="rect">
            <a:avLst/>
          </a:prstGeom>
        </p:spPr>
      </p:pic>
      <p:sp>
        <p:nvSpPr>
          <p:cNvPr id="17" name="Freeform: Shape 16">
            <a:extLst>
              <a:ext uri="{FF2B5EF4-FFF2-40B4-BE49-F238E27FC236}">
                <a16:creationId xmlns:a16="http://schemas.microsoft.com/office/drawing/2014/main" id="{0D844553-3D80-4467-81C1-73611A557DEB}"/>
              </a:ext>
            </a:extLst>
          </p:cNvPr>
          <p:cNvSpPr/>
          <p:nvPr userDrawn="1"/>
        </p:nvSpPr>
        <p:spPr>
          <a:xfrm>
            <a:off x="-27401" y="-13317"/>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3F7C"/>
              </a:solidFill>
            </a:endParaRPr>
          </a:p>
        </p:txBody>
      </p:sp>
      <p:cxnSp>
        <p:nvCxnSpPr>
          <p:cNvPr id="18" name="Straight Connector 17">
            <a:extLst>
              <a:ext uri="{FF2B5EF4-FFF2-40B4-BE49-F238E27FC236}">
                <a16:creationId xmlns:a16="http://schemas.microsoft.com/office/drawing/2014/main" id="{31072F3E-73D4-4F68-AD3E-17E46CD40ED7}"/>
              </a:ext>
            </a:extLst>
          </p:cNvPr>
          <p:cNvCxnSpPr>
            <a:cxnSpLocks/>
          </p:cNvCxnSpPr>
          <p:nvPr userDrawn="1"/>
        </p:nvCxnSpPr>
        <p:spPr>
          <a:xfrm flipV="1">
            <a:off x="3209963" y="2725"/>
            <a:ext cx="5098927" cy="765810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10C79C3-0C29-4F0A-9DC2-DDB139B88DC4}"/>
              </a:ext>
            </a:extLst>
          </p:cNvPr>
          <p:cNvSpPr>
            <a:spLocks noGrp="1"/>
          </p:cNvSpPr>
          <p:nvPr>
            <p:ph type="title"/>
          </p:nvPr>
        </p:nvSpPr>
        <p:spPr>
          <a:xfrm>
            <a:off x="838200" y="365125"/>
            <a:ext cx="3781926" cy="5193464"/>
          </a:xfrm>
        </p:spPr>
        <p:txBody>
          <a:bodyPr/>
          <a:lstStyle>
            <a:lvl1pPr>
              <a:defRPr b="0">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3140B9BB-D11E-425B-81E5-8132D819A256}"/>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753599" y="5434915"/>
            <a:ext cx="1766564" cy="954068"/>
          </a:xfrm>
          <a:prstGeom prst="rect">
            <a:avLst/>
          </a:prstGeom>
        </p:spPr>
      </p:pic>
    </p:spTree>
    <p:extLst>
      <p:ext uri="{BB962C8B-B14F-4D97-AF65-F5344CB8AC3E}">
        <p14:creationId xmlns:p14="http://schemas.microsoft.com/office/powerpoint/2010/main" val="45078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ue Divided KDOT wheat">
    <p:bg>
      <p:bgRef idx="1001">
        <a:schemeClr val="bg1"/>
      </p:bgRef>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10CD265-8F73-4AC1-80DA-AD93CAD34488}"/>
              </a:ext>
            </a:extLst>
          </p:cNvPr>
          <p:cNvSpPr/>
          <p:nvPr userDrawn="1"/>
        </p:nvSpPr>
        <p:spPr>
          <a:xfrm>
            <a:off x="-22578" y="-13317"/>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logo&#10;&#10;Description automatically generated">
            <a:extLst>
              <a:ext uri="{FF2B5EF4-FFF2-40B4-BE49-F238E27FC236}">
                <a16:creationId xmlns:a16="http://schemas.microsoft.com/office/drawing/2014/main" id="{27345FF1-5A20-4F57-AE25-77CE6461DF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8125" y="246555"/>
            <a:ext cx="11749113" cy="6611445"/>
          </a:xfrm>
          <a:prstGeom prst="rect">
            <a:avLst/>
          </a:prstGeom>
        </p:spPr>
      </p:pic>
      <p:sp>
        <p:nvSpPr>
          <p:cNvPr id="5" name="Text Placeholder 4">
            <a:extLst>
              <a:ext uri="{FF2B5EF4-FFF2-40B4-BE49-F238E27FC236}">
                <a16:creationId xmlns:a16="http://schemas.microsoft.com/office/drawing/2014/main" id="{9274900F-B215-486A-9CA7-605DB59C6EFA}"/>
              </a:ext>
            </a:extLst>
          </p:cNvPr>
          <p:cNvSpPr>
            <a:spLocks noGrp="1"/>
          </p:cNvSpPr>
          <p:nvPr>
            <p:ph type="body" sz="quarter" idx="10"/>
          </p:nvPr>
        </p:nvSpPr>
        <p:spPr>
          <a:xfrm>
            <a:off x="2219325" y="1104900"/>
            <a:ext cx="4343400" cy="428625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4FFCA84E-660C-4108-9CE5-A11454242449}"/>
              </a:ext>
            </a:extLst>
          </p:cNvPr>
          <p:cNvSpPr>
            <a:spLocks noGrp="1"/>
          </p:cNvSpPr>
          <p:nvPr>
            <p:ph type="body" sz="quarter" idx="11"/>
          </p:nvPr>
        </p:nvSpPr>
        <p:spPr>
          <a:xfrm>
            <a:off x="7610475" y="1104900"/>
            <a:ext cx="4343400" cy="4286250"/>
          </a:xfr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130864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ue Divided KDOT">
    <p:bg>
      <p:bgRef idx="1001">
        <a:schemeClr val="bg1"/>
      </p:bgRef>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10CD265-8F73-4AC1-80DA-AD93CAD34488}"/>
              </a:ext>
            </a:extLst>
          </p:cNvPr>
          <p:cNvSpPr/>
          <p:nvPr userDrawn="1"/>
        </p:nvSpPr>
        <p:spPr>
          <a:xfrm>
            <a:off x="-22578" y="-13317"/>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274900F-B215-486A-9CA7-605DB59C6EFA}"/>
              </a:ext>
            </a:extLst>
          </p:cNvPr>
          <p:cNvSpPr>
            <a:spLocks noGrp="1"/>
          </p:cNvSpPr>
          <p:nvPr>
            <p:ph type="body" sz="quarter" idx="10"/>
          </p:nvPr>
        </p:nvSpPr>
        <p:spPr>
          <a:xfrm>
            <a:off x="625642" y="1104900"/>
            <a:ext cx="5937083" cy="428625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4FFCA84E-660C-4108-9CE5-A11454242449}"/>
              </a:ext>
            </a:extLst>
          </p:cNvPr>
          <p:cNvSpPr>
            <a:spLocks noGrp="1"/>
          </p:cNvSpPr>
          <p:nvPr>
            <p:ph type="body" sz="quarter" idx="11"/>
          </p:nvPr>
        </p:nvSpPr>
        <p:spPr>
          <a:xfrm>
            <a:off x="7610475" y="1104900"/>
            <a:ext cx="4343400" cy="4286250"/>
          </a:xfr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236980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nner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8820-B3B6-4E32-9AD3-EC63D10A652F}"/>
              </a:ext>
            </a:extLst>
          </p:cNvPr>
          <p:cNvSpPr>
            <a:spLocks noGrp="1"/>
          </p:cNvSpPr>
          <p:nvPr>
            <p:ph type="ctrTitle"/>
          </p:nvPr>
        </p:nvSpPr>
        <p:spPr>
          <a:xfrm>
            <a:off x="1524000" y="1122363"/>
            <a:ext cx="9144000" cy="2387600"/>
          </a:xfrm>
        </p:spPr>
        <p:txBody>
          <a:bodyPr anchor="b">
            <a:normAutofit/>
          </a:bodyPr>
          <a:lstStyle>
            <a:lvl1pPr algn="ctr">
              <a:defRPr sz="4800" b="1"/>
            </a:lvl1pPr>
          </a:lstStyle>
          <a:p>
            <a:r>
              <a:rPr lang="en-US" dirty="0"/>
              <a:t>Click to edit Master title style</a:t>
            </a:r>
          </a:p>
        </p:txBody>
      </p:sp>
      <p:sp>
        <p:nvSpPr>
          <p:cNvPr id="3" name="Subtitle 2">
            <a:extLst>
              <a:ext uri="{FF2B5EF4-FFF2-40B4-BE49-F238E27FC236}">
                <a16:creationId xmlns:a16="http://schemas.microsoft.com/office/drawing/2014/main" id="{9DBF5701-4BB9-4D9D-AEE0-8E921EEDA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DCE5B23E-9B48-49C8-A838-9980DFF6BB31}"/>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l="-99"/>
          <a:stretch/>
        </p:blipFill>
        <p:spPr>
          <a:xfrm>
            <a:off x="0" y="0"/>
            <a:ext cx="12192000" cy="1311000"/>
          </a:xfrm>
          <a:prstGeom prst="rect">
            <a:avLst/>
          </a:prstGeom>
          <a:solidFill>
            <a:schemeClr val="accent1"/>
          </a:solidFill>
        </p:spPr>
      </p:pic>
    </p:spTree>
    <p:extLst>
      <p:ext uri="{BB962C8B-B14F-4D97-AF65-F5344CB8AC3E}">
        <p14:creationId xmlns:p14="http://schemas.microsoft.com/office/powerpoint/2010/main" val="192355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anner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5FEF-2813-423B-A40B-9F58A1DC42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311F06-EB64-4243-AB73-52E3561AE3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6C085FAE-2200-44C9-96E1-BD3D260C668A}"/>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l="-99"/>
          <a:stretch/>
        </p:blipFill>
        <p:spPr>
          <a:xfrm>
            <a:off x="0" y="0"/>
            <a:ext cx="12192000" cy="1311000"/>
          </a:xfrm>
          <a:prstGeom prst="rect">
            <a:avLst/>
          </a:prstGeom>
          <a:solidFill>
            <a:schemeClr val="accent1"/>
          </a:solidFill>
        </p:spPr>
      </p:pic>
    </p:spTree>
    <p:extLst>
      <p:ext uri="{BB962C8B-B14F-4D97-AF65-F5344CB8AC3E}">
        <p14:creationId xmlns:p14="http://schemas.microsoft.com/office/powerpoint/2010/main" val="4029017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nner Content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E5B23E-9B48-49C8-A838-9980DFF6BB31}"/>
              </a:ext>
            </a:extLst>
          </p:cNvPr>
          <p:cNvPicPr>
            <a:picLocks noChangeAspect="1"/>
          </p:cNvPicPr>
          <p:nvPr userDrawn="1"/>
        </p:nvPicPr>
        <p:blipFill rotWithShape="1">
          <a:blip r:embed="rId2" cstate="hqprint">
            <a:alphaModFix/>
            <a:extLst>
              <a:ext uri="{28A0092B-C50C-407E-A947-70E740481C1C}">
                <a14:useLocalDpi xmlns:a14="http://schemas.microsoft.com/office/drawing/2010/main"/>
              </a:ext>
            </a:extLst>
          </a:blip>
          <a:srcRect l="-99"/>
          <a:stretch/>
        </p:blipFill>
        <p:spPr>
          <a:xfrm>
            <a:off x="0" y="0"/>
            <a:ext cx="12192000" cy="1311000"/>
          </a:xfrm>
          <a:prstGeom prst="rect">
            <a:avLst/>
          </a:prstGeom>
          <a:solidFill>
            <a:schemeClr val="accent1"/>
          </a:solidFill>
        </p:spPr>
      </p:pic>
      <p:sp>
        <p:nvSpPr>
          <p:cNvPr id="2" name="Title 1">
            <a:extLst>
              <a:ext uri="{FF2B5EF4-FFF2-40B4-BE49-F238E27FC236}">
                <a16:creationId xmlns:a16="http://schemas.microsoft.com/office/drawing/2014/main" id="{C7108820-B3B6-4E32-9AD3-EC63D10A652F}"/>
              </a:ext>
            </a:extLst>
          </p:cNvPr>
          <p:cNvSpPr>
            <a:spLocks noGrp="1"/>
          </p:cNvSpPr>
          <p:nvPr>
            <p:ph type="ctrTitle"/>
          </p:nvPr>
        </p:nvSpPr>
        <p:spPr>
          <a:xfrm>
            <a:off x="875606" y="502920"/>
            <a:ext cx="9144000" cy="548495"/>
          </a:xfrm>
        </p:spPr>
        <p:txBody>
          <a:bodyPr anchor="b">
            <a:normAutofit/>
          </a:bodyPr>
          <a:lstStyle>
            <a:lvl1pPr algn="l">
              <a:defRPr sz="4800" b="0">
                <a:solidFill>
                  <a:schemeClr val="bg1"/>
                </a:solidFill>
                <a:effectLst/>
              </a:defRPr>
            </a:lvl1pPr>
          </a:lstStyle>
          <a:p>
            <a:r>
              <a:rPr lang="en-US" dirty="0"/>
              <a:t>Click to edit Master title style</a:t>
            </a:r>
          </a:p>
        </p:txBody>
      </p:sp>
      <p:sp>
        <p:nvSpPr>
          <p:cNvPr id="8" name="Content Placeholder 7">
            <a:extLst>
              <a:ext uri="{FF2B5EF4-FFF2-40B4-BE49-F238E27FC236}">
                <a16:creationId xmlns:a16="http://schemas.microsoft.com/office/drawing/2014/main" id="{B602CBE2-1D02-43F4-918A-6E3AD13411CF}"/>
              </a:ext>
            </a:extLst>
          </p:cNvPr>
          <p:cNvSpPr>
            <a:spLocks noGrp="1"/>
          </p:cNvSpPr>
          <p:nvPr>
            <p:ph sz="quarter" idx="10"/>
          </p:nvPr>
        </p:nvSpPr>
        <p:spPr>
          <a:xfrm>
            <a:off x="876299" y="1571625"/>
            <a:ext cx="9946871" cy="4396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9975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lor Burst Conte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EC567A-8CC7-404D-A536-17336C506CB0}"/>
              </a:ext>
            </a:extLst>
          </p:cNvPr>
          <p:cNvSpPr/>
          <p:nvPr userDrawn="1"/>
        </p:nvSpPr>
        <p:spPr>
          <a:xfrm>
            <a:off x="0" y="-13100"/>
            <a:ext cx="12192000" cy="1333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dirty="0">
              <a:solidFill>
                <a:schemeClr val="accent1"/>
              </a:solidFill>
            </a:endParaRPr>
          </a:p>
        </p:txBody>
      </p:sp>
      <p:sp>
        <p:nvSpPr>
          <p:cNvPr id="2" name="Title 1">
            <a:extLst>
              <a:ext uri="{FF2B5EF4-FFF2-40B4-BE49-F238E27FC236}">
                <a16:creationId xmlns:a16="http://schemas.microsoft.com/office/drawing/2014/main" id="{9CE55606-53DF-4E84-8E6D-E69F9C9274C2}"/>
              </a:ext>
            </a:extLst>
          </p:cNvPr>
          <p:cNvSpPr>
            <a:spLocks noGrp="1"/>
          </p:cNvSpPr>
          <p:nvPr>
            <p:ph type="title"/>
          </p:nvPr>
        </p:nvSpPr>
        <p:spPr>
          <a:xfrm>
            <a:off x="838200" y="306797"/>
            <a:ext cx="10515600" cy="945876"/>
          </a:xfrm>
        </p:spPr>
        <p:txBody>
          <a:bodyPr/>
          <a:lstStyle>
            <a:lvl1pPr>
              <a:defRPr b="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
        <p:nvSpPr>
          <p:cNvPr id="3" name="Content Placeholder 2">
            <a:extLst>
              <a:ext uri="{FF2B5EF4-FFF2-40B4-BE49-F238E27FC236}">
                <a16:creationId xmlns:a16="http://schemas.microsoft.com/office/drawing/2014/main" id="{AB6C0B87-A017-4DDB-9461-7FD5FC3EA4D2}"/>
              </a:ext>
            </a:extLst>
          </p:cNvPr>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ight Triangle 9">
            <a:extLst>
              <a:ext uri="{FF2B5EF4-FFF2-40B4-BE49-F238E27FC236}">
                <a16:creationId xmlns:a16="http://schemas.microsoft.com/office/drawing/2014/main" id="{9C1FEB59-60FC-465E-9AC7-0A566BB2B8F8}"/>
              </a:ext>
            </a:extLst>
          </p:cNvPr>
          <p:cNvSpPr/>
          <p:nvPr userDrawn="1"/>
        </p:nvSpPr>
        <p:spPr bwMode="auto">
          <a:xfrm flipV="1">
            <a:off x="-12032" y="1311001"/>
            <a:ext cx="12192000" cy="314595"/>
          </a:xfrm>
          <a:custGeom>
            <a:avLst/>
            <a:gdLst>
              <a:gd name="connsiteX0" fmla="*/ 0 w 9144000"/>
              <a:gd name="connsiteY0" fmla="*/ 234950 h 234950"/>
              <a:gd name="connsiteX1" fmla="*/ 0 w 9144000"/>
              <a:gd name="connsiteY1" fmla="*/ 0 h 234950"/>
              <a:gd name="connsiteX2" fmla="*/ 9144000 w 9144000"/>
              <a:gd name="connsiteY2" fmla="*/ 234950 h 234950"/>
              <a:gd name="connsiteX3" fmla="*/ 0 w 9144000"/>
              <a:gd name="connsiteY3" fmla="*/ 234950 h 234950"/>
              <a:gd name="connsiteX0" fmla="*/ 12700 w 9156700"/>
              <a:gd name="connsiteY0" fmla="*/ 69850 h 69850"/>
              <a:gd name="connsiteX1" fmla="*/ 0 w 9156700"/>
              <a:gd name="connsiteY1" fmla="*/ 0 h 69850"/>
              <a:gd name="connsiteX2" fmla="*/ 9156700 w 9156700"/>
              <a:gd name="connsiteY2" fmla="*/ 69850 h 69850"/>
              <a:gd name="connsiteX3" fmla="*/ 12700 w 9156700"/>
              <a:gd name="connsiteY3" fmla="*/ 69850 h 69850"/>
              <a:gd name="connsiteX0" fmla="*/ 12700 w 9156700"/>
              <a:gd name="connsiteY0" fmla="*/ 139700 h 139700"/>
              <a:gd name="connsiteX1" fmla="*/ 0 w 9156700"/>
              <a:gd name="connsiteY1" fmla="*/ 0 h 139700"/>
              <a:gd name="connsiteX2" fmla="*/ 9156700 w 9156700"/>
              <a:gd name="connsiteY2" fmla="*/ 139700 h 139700"/>
              <a:gd name="connsiteX3" fmla="*/ 12700 w 9156700"/>
              <a:gd name="connsiteY3" fmla="*/ 139700 h 139700"/>
            </a:gdLst>
            <a:ahLst/>
            <a:cxnLst>
              <a:cxn ang="0">
                <a:pos x="connsiteX0" y="connsiteY0"/>
              </a:cxn>
              <a:cxn ang="0">
                <a:pos x="connsiteX1" y="connsiteY1"/>
              </a:cxn>
              <a:cxn ang="0">
                <a:pos x="connsiteX2" y="connsiteY2"/>
              </a:cxn>
              <a:cxn ang="0">
                <a:pos x="connsiteX3" y="connsiteY3"/>
              </a:cxn>
            </a:cxnLst>
            <a:rect l="l" t="t" r="r" b="b"/>
            <a:pathLst>
              <a:path w="9156700" h="139700">
                <a:moveTo>
                  <a:pt x="12700" y="139700"/>
                </a:moveTo>
                <a:lnTo>
                  <a:pt x="0" y="0"/>
                </a:lnTo>
                <a:lnTo>
                  <a:pt x="9156700" y="139700"/>
                </a:lnTo>
                <a:lnTo>
                  <a:pt x="12700" y="139700"/>
                </a:lnTo>
                <a:close/>
              </a:path>
            </a:pathLst>
          </a:custGeom>
          <a:solidFill>
            <a:schemeClr val="accent2"/>
          </a:solidFill>
          <a:ln w="127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122238" marR="0" indent="-122238" algn="ctr" defTabSz="820738" rtl="0" eaLnBrk="1" fontAlgn="base" latinLnBrk="0" hangingPunct="1">
              <a:lnSpc>
                <a:spcPct val="85000"/>
              </a:lnSpc>
              <a:spcBef>
                <a:spcPct val="30000"/>
              </a:spcBef>
              <a:spcAft>
                <a:spcPct val="0"/>
              </a:spcAft>
              <a:buClrTx/>
              <a:buSzTx/>
              <a:buFontTx/>
              <a:buChar char="•"/>
              <a:tabLst/>
            </a:pPr>
            <a:endParaRPr kumimoji="0" lang="en-US" sz="1700" b="0" i="0" u="none" strike="noStrike" cap="none" normalizeH="0" baseline="0" dirty="0">
              <a:ln>
                <a:noFill/>
              </a:ln>
              <a:solidFill>
                <a:schemeClr val="tx1"/>
              </a:solidFill>
              <a:effectLst/>
              <a:latin typeface="Interstate-Regular" pitchFamily="-80" charset="0"/>
            </a:endParaRPr>
          </a:p>
        </p:txBody>
      </p:sp>
    </p:spTree>
    <p:extLst>
      <p:ext uri="{BB962C8B-B14F-4D97-AF65-F5344CB8AC3E}">
        <p14:creationId xmlns:p14="http://schemas.microsoft.com/office/powerpoint/2010/main" val="1965039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olor Burst Content Slide - no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528688-B9DF-4E36-9679-FFC1EB11F4A6}"/>
              </a:ext>
            </a:extLst>
          </p:cNvPr>
          <p:cNvSpPr/>
          <p:nvPr userDrawn="1"/>
        </p:nvSpPr>
        <p:spPr>
          <a:xfrm>
            <a:off x="0" y="-13100"/>
            <a:ext cx="12192000" cy="1333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dirty="0">
              <a:solidFill>
                <a:schemeClr val="accent1"/>
              </a:solidFill>
            </a:endParaRPr>
          </a:p>
        </p:txBody>
      </p:sp>
      <p:sp>
        <p:nvSpPr>
          <p:cNvPr id="2" name="Title 1">
            <a:extLst>
              <a:ext uri="{FF2B5EF4-FFF2-40B4-BE49-F238E27FC236}">
                <a16:creationId xmlns:a16="http://schemas.microsoft.com/office/drawing/2014/main" id="{9CE55606-53DF-4E84-8E6D-E69F9C9274C2}"/>
              </a:ext>
            </a:extLst>
          </p:cNvPr>
          <p:cNvSpPr>
            <a:spLocks noGrp="1"/>
          </p:cNvSpPr>
          <p:nvPr>
            <p:ph type="title"/>
          </p:nvPr>
        </p:nvSpPr>
        <p:spPr>
          <a:xfrm>
            <a:off x="838200" y="306797"/>
            <a:ext cx="10515600" cy="945876"/>
          </a:xfrm>
        </p:spPr>
        <p:txBody>
          <a:bodyPr/>
          <a:lstStyle>
            <a:lvl1pPr>
              <a:defRPr b="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
        <p:nvSpPr>
          <p:cNvPr id="6" name="Right Triangle 9">
            <a:extLst>
              <a:ext uri="{FF2B5EF4-FFF2-40B4-BE49-F238E27FC236}">
                <a16:creationId xmlns:a16="http://schemas.microsoft.com/office/drawing/2014/main" id="{9C1FEB59-60FC-465E-9AC7-0A566BB2B8F8}"/>
              </a:ext>
            </a:extLst>
          </p:cNvPr>
          <p:cNvSpPr/>
          <p:nvPr userDrawn="1"/>
        </p:nvSpPr>
        <p:spPr bwMode="auto">
          <a:xfrm flipV="1">
            <a:off x="-12032" y="1311001"/>
            <a:ext cx="12192000" cy="314595"/>
          </a:xfrm>
          <a:custGeom>
            <a:avLst/>
            <a:gdLst>
              <a:gd name="connsiteX0" fmla="*/ 0 w 9144000"/>
              <a:gd name="connsiteY0" fmla="*/ 234950 h 234950"/>
              <a:gd name="connsiteX1" fmla="*/ 0 w 9144000"/>
              <a:gd name="connsiteY1" fmla="*/ 0 h 234950"/>
              <a:gd name="connsiteX2" fmla="*/ 9144000 w 9144000"/>
              <a:gd name="connsiteY2" fmla="*/ 234950 h 234950"/>
              <a:gd name="connsiteX3" fmla="*/ 0 w 9144000"/>
              <a:gd name="connsiteY3" fmla="*/ 234950 h 234950"/>
              <a:gd name="connsiteX0" fmla="*/ 12700 w 9156700"/>
              <a:gd name="connsiteY0" fmla="*/ 69850 h 69850"/>
              <a:gd name="connsiteX1" fmla="*/ 0 w 9156700"/>
              <a:gd name="connsiteY1" fmla="*/ 0 h 69850"/>
              <a:gd name="connsiteX2" fmla="*/ 9156700 w 9156700"/>
              <a:gd name="connsiteY2" fmla="*/ 69850 h 69850"/>
              <a:gd name="connsiteX3" fmla="*/ 12700 w 9156700"/>
              <a:gd name="connsiteY3" fmla="*/ 69850 h 69850"/>
              <a:gd name="connsiteX0" fmla="*/ 12700 w 9156700"/>
              <a:gd name="connsiteY0" fmla="*/ 139700 h 139700"/>
              <a:gd name="connsiteX1" fmla="*/ 0 w 9156700"/>
              <a:gd name="connsiteY1" fmla="*/ 0 h 139700"/>
              <a:gd name="connsiteX2" fmla="*/ 9156700 w 9156700"/>
              <a:gd name="connsiteY2" fmla="*/ 139700 h 139700"/>
              <a:gd name="connsiteX3" fmla="*/ 12700 w 9156700"/>
              <a:gd name="connsiteY3" fmla="*/ 139700 h 139700"/>
            </a:gdLst>
            <a:ahLst/>
            <a:cxnLst>
              <a:cxn ang="0">
                <a:pos x="connsiteX0" y="connsiteY0"/>
              </a:cxn>
              <a:cxn ang="0">
                <a:pos x="connsiteX1" y="connsiteY1"/>
              </a:cxn>
              <a:cxn ang="0">
                <a:pos x="connsiteX2" y="connsiteY2"/>
              </a:cxn>
              <a:cxn ang="0">
                <a:pos x="connsiteX3" y="connsiteY3"/>
              </a:cxn>
            </a:cxnLst>
            <a:rect l="l" t="t" r="r" b="b"/>
            <a:pathLst>
              <a:path w="9156700" h="139700">
                <a:moveTo>
                  <a:pt x="12700" y="139700"/>
                </a:moveTo>
                <a:lnTo>
                  <a:pt x="0" y="0"/>
                </a:lnTo>
                <a:lnTo>
                  <a:pt x="9156700" y="139700"/>
                </a:lnTo>
                <a:lnTo>
                  <a:pt x="12700" y="139700"/>
                </a:lnTo>
                <a:close/>
              </a:path>
            </a:pathLst>
          </a:custGeom>
          <a:solidFill>
            <a:schemeClr val="accent2"/>
          </a:solidFill>
          <a:ln w="127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122238" marR="0" indent="-122238" algn="ctr" defTabSz="820738" rtl="0" eaLnBrk="1" fontAlgn="base" latinLnBrk="0" hangingPunct="1">
              <a:lnSpc>
                <a:spcPct val="85000"/>
              </a:lnSpc>
              <a:spcBef>
                <a:spcPct val="30000"/>
              </a:spcBef>
              <a:spcAft>
                <a:spcPct val="0"/>
              </a:spcAft>
              <a:buClrTx/>
              <a:buSzTx/>
              <a:buFontTx/>
              <a:buChar char="•"/>
              <a:tabLst/>
            </a:pPr>
            <a:endParaRPr kumimoji="0" lang="en-US" sz="1700" b="0" i="0" u="none" strike="noStrike" cap="none" normalizeH="0" baseline="0" dirty="0">
              <a:ln>
                <a:noFill/>
              </a:ln>
              <a:solidFill>
                <a:schemeClr val="tx1"/>
              </a:solidFill>
              <a:effectLst/>
              <a:latin typeface="Interstate-Regular" pitchFamily="-80" charset="0"/>
            </a:endParaRPr>
          </a:p>
        </p:txBody>
      </p:sp>
      <p:sp>
        <p:nvSpPr>
          <p:cNvPr id="4" name="Rectangle 3">
            <a:extLst>
              <a:ext uri="{FF2B5EF4-FFF2-40B4-BE49-F238E27FC236}">
                <a16:creationId xmlns:a16="http://schemas.microsoft.com/office/drawing/2014/main" id="{CD603A51-7003-4AB9-967B-639F9FD0A768}"/>
              </a:ext>
            </a:extLst>
          </p:cNvPr>
          <p:cNvSpPr/>
          <p:nvPr userDrawn="1"/>
        </p:nvSpPr>
        <p:spPr>
          <a:xfrm>
            <a:off x="10020300" y="5760720"/>
            <a:ext cx="2159668" cy="109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B6C0B87-A017-4DDB-9461-7FD5FC3EA4D2}"/>
              </a:ext>
            </a:extLst>
          </p:cNvPr>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716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Color Burst Slide Comparis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EEDFF28-0AC1-44DC-ABF9-6CD3652E8F56}"/>
              </a:ext>
            </a:extLst>
          </p:cNvPr>
          <p:cNvSpPr/>
          <p:nvPr userDrawn="1"/>
        </p:nvSpPr>
        <p:spPr>
          <a:xfrm>
            <a:off x="0" y="-13100"/>
            <a:ext cx="12192000" cy="1333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dirty="0">
              <a:solidFill>
                <a:schemeClr val="accent1"/>
              </a:solidFill>
            </a:endParaRPr>
          </a:p>
        </p:txBody>
      </p:sp>
      <p:sp>
        <p:nvSpPr>
          <p:cNvPr id="7" name="Right Triangle 9">
            <a:extLst>
              <a:ext uri="{FF2B5EF4-FFF2-40B4-BE49-F238E27FC236}">
                <a16:creationId xmlns:a16="http://schemas.microsoft.com/office/drawing/2014/main" id="{C91B7B9E-3B02-49AF-B2EA-7DC49FBE6AAA}"/>
              </a:ext>
            </a:extLst>
          </p:cNvPr>
          <p:cNvSpPr/>
          <p:nvPr userDrawn="1"/>
        </p:nvSpPr>
        <p:spPr bwMode="auto">
          <a:xfrm flipV="1">
            <a:off x="-12032" y="1311001"/>
            <a:ext cx="12192000" cy="314595"/>
          </a:xfrm>
          <a:custGeom>
            <a:avLst/>
            <a:gdLst>
              <a:gd name="connsiteX0" fmla="*/ 0 w 9144000"/>
              <a:gd name="connsiteY0" fmla="*/ 234950 h 234950"/>
              <a:gd name="connsiteX1" fmla="*/ 0 w 9144000"/>
              <a:gd name="connsiteY1" fmla="*/ 0 h 234950"/>
              <a:gd name="connsiteX2" fmla="*/ 9144000 w 9144000"/>
              <a:gd name="connsiteY2" fmla="*/ 234950 h 234950"/>
              <a:gd name="connsiteX3" fmla="*/ 0 w 9144000"/>
              <a:gd name="connsiteY3" fmla="*/ 234950 h 234950"/>
              <a:gd name="connsiteX0" fmla="*/ 12700 w 9156700"/>
              <a:gd name="connsiteY0" fmla="*/ 69850 h 69850"/>
              <a:gd name="connsiteX1" fmla="*/ 0 w 9156700"/>
              <a:gd name="connsiteY1" fmla="*/ 0 h 69850"/>
              <a:gd name="connsiteX2" fmla="*/ 9156700 w 9156700"/>
              <a:gd name="connsiteY2" fmla="*/ 69850 h 69850"/>
              <a:gd name="connsiteX3" fmla="*/ 12700 w 9156700"/>
              <a:gd name="connsiteY3" fmla="*/ 69850 h 69850"/>
              <a:gd name="connsiteX0" fmla="*/ 12700 w 9156700"/>
              <a:gd name="connsiteY0" fmla="*/ 139700 h 139700"/>
              <a:gd name="connsiteX1" fmla="*/ 0 w 9156700"/>
              <a:gd name="connsiteY1" fmla="*/ 0 h 139700"/>
              <a:gd name="connsiteX2" fmla="*/ 9156700 w 9156700"/>
              <a:gd name="connsiteY2" fmla="*/ 139700 h 139700"/>
              <a:gd name="connsiteX3" fmla="*/ 12700 w 9156700"/>
              <a:gd name="connsiteY3" fmla="*/ 139700 h 139700"/>
            </a:gdLst>
            <a:ahLst/>
            <a:cxnLst>
              <a:cxn ang="0">
                <a:pos x="connsiteX0" y="connsiteY0"/>
              </a:cxn>
              <a:cxn ang="0">
                <a:pos x="connsiteX1" y="connsiteY1"/>
              </a:cxn>
              <a:cxn ang="0">
                <a:pos x="connsiteX2" y="connsiteY2"/>
              </a:cxn>
              <a:cxn ang="0">
                <a:pos x="connsiteX3" y="connsiteY3"/>
              </a:cxn>
            </a:cxnLst>
            <a:rect l="l" t="t" r="r" b="b"/>
            <a:pathLst>
              <a:path w="9156700" h="139700">
                <a:moveTo>
                  <a:pt x="12700" y="139700"/>
                </a:moveTo>
                <a:lnTo>
                  <a:pt x="0" y="0"/>
                </a:lnTo>
                <a:lnTo>
                  <a:pt x="9156700" y="139700"/>
                </a:lnTo>
                <a:lnTo>
                  <a:pt x="12700" y="139700"/>
                </a:lnTo>
                <a:close/>
              </a:path>
            </a:pathLst>
          </a:custGeom>
          <a:solidFill>
            <a:schemeClr val="accent2"/>
          </a:solidFill>
          <a:ln w="12700"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122238" marR="0" indent="-122238" algn="ctr" defTabSz="820738" rtl="0" eaLnBrk="1" fontAlgn="base" latinLnBrk="0" hangingPunct="1">
              <a:lnSpc>
                <a:spcPct val="85000"/>
              </a:lnSpc>
              <a:spcBef>
                <a:spcPct val="30000"/>
              </a:spcBef>
              <a:spcAft>
                <a:spcPct val="0"/>
              </a:spcAft>
              <a:buClrTx/>
              <a:buSzTx/>
              <a:buFontTx/>
              <a:buChar char="•"/>
              <a:tabLst/>
            </a:pPr>
            <a:endParaRPr kumimoji="0" lang="en-US" sz="1700" b="0" i="0" u="none" strike="noStrike" cap="none" normalizeH="0" baseline="0" dirty="0">
              <a:ln>
                <a:noFill/>
              </a:ln>
              <a:solidFill>
                <a:schemeClr val="tx1"/>
              </a:solidFill>
              <a:effectLst/>
              <a:latin typeface="Interstate-Regular" pitchFamily="-80" charset="0"/>
            </a:endParaRPr>
          </a:p>
        </p:txBody>
      </p:sp>
      <p:sp>
        <p:nvSpPr>
          <p:cNvPr id="2" name="Title 1">
            <a:extLst>
              <a:ext uri="{FF2B5EF4-FFF2-40B4-BE49-F238E27FC236}">
                <a16:creationId xmlns:a16="http://schemas.microsoft.com/office/drawing/2014/main" id="{7A9064CF-740C-4431-A249-482C37D3EAC9}"/>
              </a:ext>
            </a:extLst>
          </p:cNvPr>
          <p:cNvSpPr>
            <a:spLocks noGrp="1"/>
          </p:cNvSpPr>
          <p:nvPr>
            <p:ph type="title"/>
          </p:nvPr>
        </p:nvSpPr>
        <p:spPr>
          <a:xfrm>
            <a:off x="838200" y="133352"/>
            <a:ext cx="10515600" cy="1177650"/>
          </a:xfrm>
        </p:spPr>
        <p:txBody>
          <a:bodyPr/>
          <a:lstStyle>
            <a:lvl1pPr>
              <a:defRPr b="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
        <p:nvSpPr>
          <p:cNvPr id="3" name="Content Placeholder 2">
            <a:extLst>
              <a:ext uri="{FF2B5EF4-FFF2-40B4-BE49-F238E27FC236}">
                <a16:creationId xmlns:a16="http://schemas.microsoft.com/office/drawing/2014/main" id="{D65D24CB-1D66-4A17-A4F5-8DBF37E9ED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9939C9-BB8D-4FC7-9780-C40F23BEB2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9077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Geometric 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31B53D-EB85-443D-9651-26E01FFEA4F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12020365" cy="6858000"/>
          </a:xfrm>
          <a:prstGeom prst="rect">
            <a:avLst/>
          </a:prstGeom>
        </p:spPr>
      </p:pic>
      <p:sp>
        <p:nvSpPr>
          <p:cNvPr id="2" name="Title 1">
            <a:extLst>
              <a:ext uri="{FF2B5EF4-FFF2-40B4-BE49-F238E27FC236}">
                <a16:creationId xmlns:a16="http://schemas.microsoft.com/office/drawing/2014/main" id="{C7108820-B3B6-4E32-9AD3-EC63D10A652F}"/>
              </a:ext>
            </a:extLst>
          </p:cNvPr>
          <p:cNvSpPr>
            <a:spLocks noGrp="1"/>
          </p:cNvSpPr>
          <p:nvPr>
            <p:ph type="ctrTitle"/>
          </p:nvPr>
        </p:nvSpPr>
        <p:spPr>
          <a:xfrm>
            <a:off x="1524000" y="1122363"/>
            <a:ext cx="9144000" cy="2387600"/>
          </a:xfrm>
        </p:spPr>
        <p:txBody>
          <a:bodyPr anchor="b">
            <a:normAutofit/>
          </a:bodyPr>
          <a:lstStyle>
            <a:lvl1pPr algn="ctr">
              <a:defRPr sz="4800" b="1"/>
            </a:lvl1pPr>
          </a:lstStyle>
          <a:p>
            <a:r>
              <a:rPr lang="en-US" dirty="0"/>
              <a:t>Click to edit Master title style</a:t>
            </a:r>
          </a:p>
        </p:txBody>
      </p:sp>
      <p:sp>
        <p:nvSpPr>
          <p:cNvPr id="3" name="Subtitle 2">
            <a:extLst>
              <a:ext uri="{FF2B5EF4-FFF2-40B4-BE49-F238E27FC236}">
                <a16:creationId xmlns:a16="http://schemas.microsoft.com/office/drawing/2014/main" id="{9DBF5701-4BB9-4D9D-AEE0-8E921EEDA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67A0261B-9B0C-4035-ABE0-12C568FCB8F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443418" y="5884992"/>
            <a:ext cx="1424524" cy="768791"/>
          </a:xfrm>
          <a:prstGeom prst="rect">
            <a:avLst/>
          </a:prstGeom>
        </p:spPr>
      </p:pic>
    </p:spTree>
    <p:extLst>
      <p:ext uri="{BB962C8B-B14F-4D97-AF65-F5344CB8AC3E}">
        <p14:creationId xmlns:p14="http://schemas.microsoft.com/office/powerpoint/2010/main" val="240774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Photo 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EE21DEE-FB39-4BE3-930C-78A9F06A2609}"/>
              </a:ext>
            </a:extLst>
          </p:cNvPr>
          <p:cNvCxnSpPr>
            <a:cxnSpLocks/>
          </p:cNvCxnSpPr>
          <p:nvPr userDrawn="1"/>
        </p:nvCxnSpPr>
        <p:spPr>
          <a:xfrm flipH="1">
            <a:off x="8389861" y="3320766"/>
            <a:ext cx="2819401"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7DDD092-0DB7-49EB-B421-EB264600232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570242" y="1660310"/>
            <a:ext cx="2366462" cy="1296189"/>
          </a:xfrm>
          <a:prstGeom prst="rect">
            <a:avLst/>
          </a:prstGeom>
        </p:spPr>
      </p:pic>
      <p:sp>
        <p:nvSpPr>
          <p:cNvPr id="7" name="Picture Placeholder 6">
            <a:extLst>
              <a:ext uri="{FF2B5EF4-FFF2-40B4-BE49-F238E27FC236}">
                <a16:creationId xmlns:a16="http://schemas.microsoft.com/office/drawing/2014/main" id="{A3E7C192-272B-4B1E-8EE4-03C380BB5740}"/>
              </a:ext>
            </a:extLst>
          </p:cNvPr>
          <p:cNvSpPr>
            <a:spLocks noGrp="1"/>
          </p:cNvSpPr>
          <p:nvPr>
            <p:ph type="pic" sz="quarter" idx="10"/>
          </p:nvPr>
        </p:nvSpPr>
        <p:spPr>
          <a:xfrm>
            <a:off x="302" y="0"/>
            <a:ext cx="3248224" cy="3320766"/>
          </a:xfrm>
        </p:spPr>
        <p:txBody>
          <a:bodyPr/>
          <a:lstStyle/>
          <a:p>
            <a:endParaRPr lang="en-US" dirty="0"/>
          </a:p>
        </p:txBody>
      </p:sp>
      <p:sp>
        <p:nvSpPr>
          <p:cNvPr id="9" name="Rectangle 8">
            <a:extLst>
              <a:ext uri="{FF2B5EF4-FFF2-40B4-BE49-F238E27FC236}">
                <a16:creationId xmlns:a16="http://schemas.microsoft.com/office/drawing/2014/main" id="{570A383E-1894-4369-870D-2311D0A8F2B9}"/>
              </a:ext>
            </a:extLst>
          </p:cNvPr>
          <p:cNvSpPr/>
          <p:nvPr userDrawn="1"/>
        </p:nvSpPr>
        <p:spPr>
          <a:xfrm>
            <a:off x="10226842" y="5558589"/>
            <a:ext cx="1964841" cy="129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70F29BC5-CA8B-4118-82B4-CB4EBD553862}"/>
              </a:ext>
            </a:extLst>
          </p:cNvPr>
          <p:cNvSpPr>
            <a:spLocks noGrp="1"/>
          </p:cNvSpPr>
          <p:nvPr>
            <p:ph type="title"/>
          </p:nvPr>
        </p:nvSpPr>
        <p:spPr>
          <a:xfrm>
            <a:off x="8193505" y="3799842"/>
            <a:ext cx="3501189" cy="1903127"/>
          </a:xfrm>
        </p:spPr>
        <p:txBody>
          <a:bodyPr>
            <a:normAutofit/>
          </a:bodyPr>
          <a:lstStyle>
            <a:lvl1pPr algn="ctr">
              <a:defRPr sz="3200" b="1"/>
            </a:lvl1pPr>
          </a:lstStyle>
          <a:p>
            <a:r>
              <a:rPr lang="en-US" dirty="0"/>
              <a:t>Click to edit Master title style</a:t>
            </a:r>
          </a:p>
        </p:txBody>
      </p:sp>
      <p:sp>
        <p:nvSpPr>
          <p:cNvPr id="8" name="Picture Placeholder 6">
            <a:extLst>
              <a:ext uri="{FF2B5EF4-FFF2-40B4-BE49-F238E27FC236}">
                <a16:creationId xmlns:a16="http://schemas.microsoft.com/office/drawing/2014/main" id="{4805A3C3-6277-4716-8E91-EF0662F4C899}"/>
              </a:ext>
            </a:extLst>
          </p:cNvPr>
          <p:cNvSpPr>
            <a:spLocks noGrp="1"/>
          </p:cNvSpPr>
          <p:nvPr>
            <p:ph type="pic" sz="quarter" idx="11"/>
          </p:nvPr>
        </p:nvSpPr>
        <p:spPr>
          <a:xfrm>
            <a:off x="3475582" y="-73"/>
            <a:ext cx="3248224" cy="3320766"/>
          </a:xfrm>
        </p:spPr>
        <p:txBody>
          <a:bodyPr/>
          <a:lstStyle/>
          <a:p>
            <a:endParaRPr lang="en-US" dirty="0"/>
          </a:p>
        </p:txBody>
      </p:sp>
      <p:sp>
        <p:nvSpPr>
          <p:cNvPr id="11" name="Picture Placeholder 6">
            <a:extLst>
              <a:ext uri="{FF2B5EF4-FFF2-40B4-BE49-F238E27FC236}">
                <a16:creationId xmlns:a16="http://schemas.microsoft.com/office/drawing/2014/main" id="{2CD7A5FC-C63E-46D1-A9AF-63B1C64E3F4A}"/>
              </a:ext>
            </a:extLst>
          </p:cNvPr>
          <p:cNvSpPr>
            <a:spLocks noGrp="1"/>
          </p:cNvSpPr>
          <p:nvPr>
            <p:ph type="pic" sz="quarter" idx="12"/>
          </p:nvPr>
        </p:nvSpPr>
        <p:spPr>
          <a:xfrm>
            <a:off x="302" y="3537235"/>
            <a:ext cx="3248224" cy="3320766"/>
          </a:xfrm>
        </p:spPr>
        <p:txBody>
          <a:bodyPr/>
          <a:lstStyle/>
          <a:p>
            <a:endParaRPr lang="en-US" dirty="0"/>
          </a:p>
        </p:txBody>
      </p:sp>
      <p:sp>
        <p:nvSpPr>
          <p:cNvPr id="12" name="Picture Placeholder 6">
            <a:extLst>
              <a:ext uri="{FF2B5EF4-FFF2-40B4-BE49-F238E27FC236}">
                <a16:creationId xmlns:a16="http://schemas.microsoft.com/office/drawing/2014/main" id="{0FDF227A-5F8B-493E-ACE3-4C1339634331}"/>
              </a:ext>
            </a:extLst>
          </p:cNvPr>
          <p:cNvSpPr>
            <a:spLocks noGrp="1"/>
          </p:cNvSpPr>
          <p:nvPr>
            <p:ph type="pic" sz="quarter" idx="13"/>
          </p:nvPr>
        </p:nvSpPr>
        <p:spPr>
          <a:xfrm>
            <a:off x="3475582" y="3537235"/>
            <a:ext cx="3248224" cy="3320766"/>
          </a:xfrm>
        </p:spPr>
        <p:txBody>
          <a:bodyPr/>
          <a:lstStyle/>
          <a:p>
            <a:endParaRPr lang="en-US" dirty="0"/>
          </a:p>
        </p:txBody>
      </p:sp>
    </p:spTree>
    <p:extLst>
      <p:ext uri="{BB962C8B-B14F-4D97-AF65-F5344CB8AC3E}">
        <p14:creationId xmlns:p14="http://schemas.microsoft.com/office/powerpoint/2010/main" val="3375366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Geometric 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F887D8-F2F4-4AA8-8E7D-9863507DBC4F}"/>
              </a:ext>
            </a:extLst>
          </p:cNvPr>
          <p:cNvPicPr>
            <a:picLocks noChangeAspect="1"/>
          </p:cNvPicPr>
          <p:nvPr userDrawn="1"/>
        </p:nvPicPr>
        <p:blipFill>
          <a:blip r:embed="rId2" cstate="hqprint">
            <a:alphaModFix amt="52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CE55606-53DF-4E84-8E6D-E69F9C9274C2}"/>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AB6C0B87-A017-4DDB-9461-7FD5FC3EA4D2}"/>
              </a:ext>
            </a:extLst>
          </p:cNvPr>
          <p:cNvSpPr>
            <a:spLocks noGrp="1"/>
          </p:cNvSpPr>
          <p:nvPr>
            <p:ph idx="1"/>
          </p:nvPr>
        </p:nvSpPr>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50E48638-FC7E-4BB7-8792-C22B3CDA89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440032" y="5897630"/>
            <a:ext cx="1525822" cy="823460"/>
          </a:xfrm>
          <a:prstGeom prst="rect">
            <a:avLst/>
          </a:prstGeom>
        </p:spPr>
      </p:pic>
    </p:spTree>
    <p:extLst>
      <p:ext uri="{BB962C8B-B14F-4D97-AF65-F5344CB8AC3E}">
        <p14:creationId xmlns:p14="http://schemas.microsoft.com/office/powerpoint/2010/main" val="40657855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Geometric Slide 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EE47EC-AA4B-407B-B7C6-6DDA8AE0BECC}"/>
              </a:ext>
            </a:extLst>
          </p:cNvPr>
          <p:cNvPicPr>
            <a:picLocks noChangeAspect="1"/>
          </p:cNvPicPr>
          <p:nvPr userDrawn="1"/>
        </p:nvPicPr>
        <p:blipFill>
          <a:blip r:embed="rId2" cstate="hqprint">
            <a:alphaModFix amt="52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B2D7912-56E6-41F0-8405-B00F39A74D94}"/>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CF599F85-79AF-4C1D-A819-779EDC425E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72A5609-6F02-4FFD-B7FB-415142959AF8}"/>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0B74A73-6F44-4320-8B92-76C158F9B5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236D9C-8A89-4B8D-91E7-FB7380194C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AE94CEA4-E751-4987-ABFC-AF382DCB1F9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443418" y="5884992"/>
            <a:ext cx="1424524" cy="768791"/>
          </a:xfrm>
          <a:prstGeom prst="rect">
            <a:avLst/>
          </a:prstGeom>
        </p:spPr>
      </p:pic>
      <p:cxnSp>
        <p:nvCxnSpPr>
          <p:cNvPr id="9" name="Straight Connector 8">
            <a:extLst>
              <a:ext uri="{FF2B5EF4-FFF2-40B4-BE49-F238E27FC236}">
                <a16:creationId xmlns:a16="http://schemas.microsoft.com/office/drawing/2014/main" id="{1D9F7DB6-FFCD-493B-8B9E-4D4E6C1F5128}"/>
              </a:ext>
            </a:extLst>
          </p:cNvPr>
          <p:cNvCxnSpPr/>
          <p:nvPr userDrawn="1"/>
        </p:nvCxnSpPr>
        <p:spPr>
          <a:xfrm>
            <a:off x="838200" y="1690688"/>
            <a:ext cx="1051560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3530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Geometric Soli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4FDE1C-3605-4B87-B66F-F3DBB736A06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8451FBC4-2B5E-4D9E-B48A-9C9337555E9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415969" y="5786651"/>
            <a:ext cx="1525822" cy="823460"/>
          </a:xfrm>
          <a:prstGeom prst="rect">
            <a:avLst/>
          </a:prstGeom>
        </p:spPr>
      </p:pic>
    </p:spTree>
    <p:extLst>
      <p:ext uri="{BB962C8B-B14F-4D97-AF65-F5344CB8AC3E}">
        <p14:creationId xmlns:p14="http://schemas.microsoft.com/office/powerpoint/2010/main" val="1199106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Kansas Blue 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8820-B3B6-4E32-9AD3-EC63D10A652F}"/>
              </a:ext>
            </a:extLst>
          </p:cNvPr>
          <p:cNvSpPr>
            <a:spLocks noGrp="1"/>
          </p:cNvSpPr>
          <p:nvPr>
            <p:ph type="ctrTitle"/>
          </p:nvPr>
        </p:nvSpPr>
        <p:spPr>
          <a:xfrm>
            <a:off x="1524000" y="1122363"/>
            <a:ext cx="9144000" cy="2387600"/>
          </a:xfrm>
        </p:spPr>
        <p:txBody>
          <a:bodyPr anchor="b">
            <a:normAutofit/>
          </a:bodyPr>
          <a:lstStyle>
            <a:lvl1pPr algn="ctr">
              <a:defRPr sz="4800" b="1"/>
            </a:lvl1pPr>
          </a:lstStyle>
          <a:p>
            <a:r>
              <a:rPr lang="en-US" dirty="0"/>
              <a:t>Click to edit Master title style</a:t>
            </a:r>
          </a:p>
        </p:txBody>
      </p:sp>
      <p:sp>
        <p:nvSpPr>
          <p:cNvPr id="3" name="Subtitle 2">
            <a:extLst>
              <a:ext uri="{FF2B5EF4-FFF2-40B4-BE49-F238E27FC236}">
                <a16:creationId xmlns:a16="http://schemas.microsoft.com/office/drawing/2014/main" id="{9DBF5701-4BB9-4D9D-AEE0-8E921EEDA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0B3C9E32-496D-45D4-B745-D766ADC896B5}"/>
              </a:ext>
            </a:extLst>
          </p:cNvPr>
          <p:cNvSpPr/>
          <p:nvPr userDrawn="1"/>
        </p:nvSpPr>
        <p:spPr>
          <a:xfrm>
            <a:off x="10248900" y="5735637"/>
            <a:ext cx="1733550" cy="10556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FDA9410-6E79-4CC2-944C-1D75205D7B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186646" y="5591175"/>
            <a:ext cx="1795804" cy="934567"/>
          </a:xfrm>
          <a:prstGeom prst="rect">
            <a:avLst/>
          </a:prstGeom>
        </p:spPr>
      </p:pic>
    </p:spTree>
    <p:extLst>
      <p:ext uri="{BB962C8B-B14F-4D97-AF65-F5344CB8AC3E}">
        <p14:creationId xmlns:p14="http://schemas.microsoft.com/office/powerpoint/2010/main" val="2635191683"/>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nsas Blue Half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402B68-5870-4BA9-A849-472C04325316}"/>
              </a:ext>
            </a:extLst>
          </p:cNvPr>
          <p:cNvSpPr/>
          <p:nvPr userDrawn="1"/>
        </p:nvSpPr>
        <p:spPr>
          <a:xfrm>
            <a:off x="0" y="0"/>
            <a:ext cx="12192000" cy="24293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a:xfrm>
            <a:off x="838200" y="550139"/>
            <a:ext cx="10515600" cy="1325563"/>
          </a:xfrm>
        </p:spPr>
        <p:txBody>
          <a:bodyPr/>
          <a:lstStyle>
            <a:lvl1pPr>
              <a:defRPr b="0">
                <a:solidFill>
                  <a:schemeClr val="bg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838200" y="2647666"/>
            <a:ext cx="10515600" cy="3113054"/>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1665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ansas Blue Vertical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402B68-5870-4BA9-A849-472C04325316}"/>
              </a:ext>
            </a:extLst>
          </p:cNvPr>
          <p:cNvSpPr/>
          <p:nvPr userDrawn="1"/>
        </p:nvSpPr>
        <p:spPr>
          <a:xfrm>
            <a:off x="0" y="0"/>
            <a:ext cx="381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a:xfrm>
            <a:off x="571500" y="365125"/>
            <a:ext cx="2857500" cy="5911850"/>
          </a:xfrm>
        </p:spPr>
        <p:txBody>
          <a:bodyPr/>
          <a:lstStyle>
            <a:lvl1pPr>
              <a:defRPr b="0">
                <a:solidFill>
                  <a:schemeClr val="bg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4495800" y="1714500"/>
            <a:ext cx="6972299" cy="4036695"/>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09033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Kansas Blue Half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5B8717-948B-452F-9F7F-B824F531ADF7}"/>
              </a:ext>
            </a:extLst>
          </p:cNvPr>
          <p:cNvSpPr/>
          <p:nvPr userDrawn="1"/>
        </p:nvSpPr>
        <p:spPr>
          <a:xfrm>
            <a:off x="0" y="2000250"/>
            <a:ext cx="12192000" cy="4857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9402B68-5870-4BA9-A849-472C04325316}"/>
              </a:ext>
            </a:extLst>
          </p:cNvPr>
          <p:cNvSpPr/>
          <p:nvPr userDrawn="1"/>
        </p:nvSpPr>
        <p:spPr>
          <a:xfrm>
            <a:off x="0" y="1"/>
            <a:ext cx="12192000" cy="1792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a:xfrm>
            <a:off x="838200" y="365126"/>
            <a:ext cx="10515600" cy="1225550"/>
          </a:xfrm>
        </p:spPr>
        <p:txBody>
          <a:bodyPr/>
          <a:lstStyle>
            <a:lvl1pPr>
              <a:defRPr b="0">
                <a:solidFill>
                  <a:schemeClr val="bg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838200" y="3181350"/>
            <a:ext cx="10515600" cy="249555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814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ansas Light Gra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5B8717-948B-452F-9F7F-B824F531ADF7}"/>
              </a:ext>
            </a:extLst>
          </p:cNvPr>
          <p:cNvSpPr/>
          <p:nvPr userDrawn="1"/>
        </p:nvSpPr>
        <p:spPr>
          <a:xfrm>
            <a:off x="204537" y="156411"/>
            <a:ext cx="11790948" cy="65451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a:xfrm>
            <a:off x="441160" y="894515"/>
            <a:ext cx="3408946" cy="4782385"/>
          </a:xfrm>
        </p:spPr>
        <p:txBody>
          <a:bodyPr/>
          <a:lstStyle>
            <a:lvl1pPr>
              <a:defRPr b="1">
                <a:solidFill>
                  <a:schemeClr val="accent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5221710" y="1467852"/>
            <a:ext cx="5951616" cy="4209047"/>
          </a:xfrm>
        </p:spPr>
        <p:txBody>
          <a:bodyPr/>
          <a:lstStyle>
            <a:lvl1pPr>
              <a:buClr>
                <a:schemeClr val="accent1"/>
              </a:buClr>
              <a:defRPr>
                <a:solidFill>
                  <a:schemeClr val="accent1"/>
                </a:solidFill>
              </a:defRPr>
            </a:lvl1pPr>
            <a:lvl2pPr>
              <a:buClr>
                <a:schemeClr val="accent1"/>
              </a:buClr>
              <a:defRPr>
                <a:solidFill>
                  <a:schemeClr val="accent1"/>
                </a:solidFill>
              </a:defRPr>
            </a:lvl2pPr>
            <a:lvl3pPr>
              <a:buClr>
                <a:schemeClr val="accent1"/>
              </a:buClr>
              <a:defRPr>
                <a:solidFill>
                  <a:schemeClr val="accent1"/>
                </a:solidFill>
              </a:defRPr>
            </a:lvl3pPr>
            <a:lvl4pPr>
              <a:buClr>
                <a:schemeClr val="accent1"/>
              </a:buClr>
              <a:defRPr>
                <a:solidFill>
                  <a:schemeClr val="accent1"/>
                </a:solidFill>
              </a:defRPr>
            </a:lvl4pPr>
            <a:lvl5pPr>
              <a:buClr>
                <a:schemeClr val="accent1"/>
              </a:buCl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9F7839B3-C2AA-4296-8EC3-DE78C1A7D6C8}"/>
              </a:ext>
            </a:extLst>
          </p:cNvPr>
          <p:cNvCxnSpPr>
            <a:cxnSpLocks/>
          </p:cNvCxnSpPr>
          <p:nvPr userDrawn="1"/>
        </p:nvCxnSpPr>
        <p:spPr>
          <a:xfrm>
            <a:off x="4283242" y="1467852"/>
            <a:ext cx="0" cy="394034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297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avy Blue Solid">
    <p:bg>
      <p:bgPr>
        <a:solidFill>
          <a:srgbClr val="023E7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B3C9E32-496D-45D4-B745-D766ADC896B5}"/>
              </a:ext>
            </a:extLst>
          </p:cNvPr>
          <p:cNvSpPr/>
          <p:nvPr userDrawn="1"/>
        </p:nvSpPr>
        <p:spPr>
          <a:xfrm>
            <a:off x="10248900" y="5735637"/>
            <a:ext cx="1733550" cy="10556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FDA9410-6E79-4CC2-944C-1D75205D7B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186646" y="5591175"/>
            <a:ext cx="1795804" cy="934567"/>
          </a:xfrm>
          <a:prstGeom prst="rect">
            <a:avLst/>
          </a:prstGeom>
        </p:spPr>
      </p:pic>
    </p:spTree>
    <p:extLst>
      <p:ext uri="{BB962C8B-B14F-4D97-AF65-F5344CB8AC3E}">
        <p14:creationId xmlns:p14="http://schemas.microsoft.com/office/powerpoint/2010/main" val="3541049148"/>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ansas Gold Half 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402B68-5870-4BA9-A849-472C04325316}"/>
              </a:ext>
            </a:extLst>
          </p:cNvPr>
          <p:cNvSpPr/>
          <p:nvPr userDrawn="1"/>
        </p:nvSpPr>
        <p:spPr>
          <a:xfrm>
            <a:off x="0" y="0"/>
            <a:ext cx="12192000" cy="24293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838200" y="2647666"/>
            <a:ext cx="10515600" cy="31130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6030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White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55606-53DF-4E84-8E6D-E69F9C9274C2}"/>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B6C0B87-A017-4DDB-9461-7FD5FC3EA4D2}"/>
              </a:ext>
            </a:extLst>
          </p:cNvPr>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39FD77DD-15FB-4174-B610-721D4A70AFE5}"/>
              </a:ext>
            </a:extLst>
          </p:cNvPr>
          <p:cNvCxnSpPr/>
          <p:nvPr userDrawn="1"/>
        </p:nvCxnSpPr>
        <p:spPr>
          <a:xfrm>
            <a:off x="838200" y="1690688"/>
            <a:ext cx="1051560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20458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nsas Gray Box">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5B8717-948B-452F-9F7F-B824F531ADF7}"/>
              </a:ext>
            </a:extLst>
          </p:cNvPr>
          <p:cNvSpPr/>
          <p:nvPr userDrawn="1"/>
        </p:nvSpPr>
        <p:spPr>
          <a:xfrm>
            <a:off x="0" y="2771775"/>
            <a:ext cx="12192000" cy="4086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9402B68-5870-4BA9-A849-472C04325316}"/>
              </a:ext>
            </a:extLst>
          </p:cNvPr>
          <p:cNvSpPr/>
          <p:nvPr userDrawn="1"/>
        </p:nvSpPr>
        <p:spPr>
          <a:xfrm>
            <a:off x="0" y="0"/>
            <a:ext cx="12192000" cy="24293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a:xfrm>
            <a:off x="838200" y="365125"/>
            <a:ext cx="10515600" cy="1822904"/>
          </a:xfrm>
        </p:spPr>
        <p:txBody>
          <a:bodyPr/>
          <a:lstStyle>
            <a:lvl1pPr>
              <a:defRPr>
                <a:solidFill>
                  <a:schemeClr val="bg1"/>
                </a:solidFill>
              </a:defRPr>
            </a:lvl1pPr>
          </a:lstStyle>
          <a:p>
            <a:r>
              <a:rPr lang="en-US" dirty="0"/>
              <a:t>Click to edit Master title style</a:t>
            </a:r>
          </a:p>
        </p:txBody>
      </p:sp>
      <p:sp>
        <p:nvSpPr>
          <p:cNvPr id="4" name="Content Placeholder 2">
            <a:extLst>
              <a:ext uri="{FF2B5EF4-FFF2-40B4-BE49-F238E27FC236}">
                <a16:creationId xmlns:a16="http://schemas.microsoft.com/office/drawing/2014/main" id="{9DA3503E-78B5-431A-A98A-D5BDB4568665}"/>
              </a:ext>
            </a:extLst>
          </p:cNvPr>
          <p:cNvSpPr>
            <a:spLocks noGrp="1"/>
          </p:cNvSpPr>
          <p:nvPr>
            <p:ph idx="1"/>
          </p:nvPr>
        </p:nvSpPr>
        <p:spPr>
          <a:xfrm>
            <a:off x="838200" y="3181350"/>
            <a:ext cx="10515600" cy="249555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6393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White Slide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64CF-740C-4431-A249-482C37D3EA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5D24CB-1D66-4A17-A4F5-8DBF37E9EDC7}"/>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99939C9-BB8D-4FC7-9780-C40F23BEB2E9}"/>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E102946E-DF0C-455D-BDE2-43A10D5A24C4}"/>
              </a:ext>
            </a:extLst>
          </p:cNvPr>
          <p:cNvCxnSpPr/>
          <p:nvPr userDrawn="1"/>
        </p:nvCxnSpPr>
        <p:spPr>
          <a:xfrm>
            <a:off x="838200" y="1690688"/>
            <a:ext cx="1051560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00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White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E3520-2DBF-4EC9-8115-E717A93CA37E}"/>
              </a:ext>
            </a:extLst>
          </p:cNvPr>
          <p:cNvSpPr>
            <a:spLocks noGrp="1"/>
          </p:cNvSpPr>
          <p:nvPr>
            <p:ph type="title"/>
          </p:nvPr>
        </p:nvSpPr>
        <p:spPr/>
        <p:txBody>
          <a:bodyPr/>
          <a:lstStyle/>
          <a:p>
            <a:r>
              <a:rPr lang="en-US" dirty="0"/>
              <a:t>Click to edit Master title style</a:t>
            </a:r>
          </a:p>
        </p:txBody>
      </p:sp>
      <p:cxnSp>
        <p:nvCxnSpPr>
          <p:cNvPr id="3" name="Straight Connector 2">
            <a:extLst>
              <a:ext uri="{FF2B5EF4-FFF2-40B4-BE49-F238E27FC236}">
                <a16:creationId xmlns:a16="http://schemas.microsoft.com/office/drawing/2014/main" id="{02E53A00-6ED2-4943-89D1-19D96EC68B90}"/>
              </a:ext>
            </a:extLst>
          </p:cNvPr>
          <p:cNvCxnSpPr/>
          <p:nvPr userDrawn="1"/>
        </p:nvCxnSpPr>
        <p:spPr>
          <a:xfrm>
            <a:off x="838200" y="1690688"/>
            <a:ext cx="10515600"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337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Soli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81263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FORWARD 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0A383E-1894-4369-870D-2311D0A8F2B9}"/>
              </a:ext>
            </a:extLst>
          </p:cNvPr>
          <p:cNvSpPr/>
          <p:nvPr userDrawn="1"/>
        </p:nvSpPr>
        <p:spPr>
          <a:xfrm>
            <a:off x="10226842" y="5558589"/>
            <a:ext cx="1964841" cy="129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42247E19-87AE-4273-AA4A-E00E33CDBA1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746377" y="0"/>
            <a:ext cx="8445623" cy="6858000"/>
          </a:xfrm>
          <a:prstGeom prst="rect">
            <a:avLst/>
          </a:prstGeom>
        </p:spPr>
      </p:pic>
      <p:sp>
        <p:nvSpPr>
          <p:cNvPr id="11" name="Freeform: Shape 10">
            <a:extLst>
              <a:ext uri="{FF2B5EF4-FFF2-40B4-BE49-F238E27FC236}">
                <a16:creationId xmlns:a16="http://schemas.microsoft.com/office/drawing/2014/main" id="{858CA055-4793-4F9F-B094-73EEEE2B6442}"/>
              </a:ext>
            </a:extLst>
          </p:cNvPr>
          <p:cNvSpPr/>
          <p:nvPr userDrawn="1"/>
        </p:nvSpPr>
        <p:spPr>
          <a:xfrm>
            <a:off x="-17755" y="-13318"/>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rgbClr val="051A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DEAAD5E4-0FF4-4988-94CD-8D32BEFD52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1819">
            <a:off x="4804374" y="2320500"/>
            <a:ext cx="2583252" cy="2216999"/>
          </a:xfrm>
          <a:prstGeom prst="rect">
            <a:avLst/>
          </a:prstGeom>
        </p:spPr>
      </p:pic>
      <p:cxnSp>
        <p:nvCxnSpPr>
          <p:cNvPr id="14" name="Straight Connector 13">
            <a:extLst>
              <a:ext uri="{FF2B5EF4-FFF2-40B4-BE49-F238E27FC236}">
                <a16:creationId xmlns:a16="http://schemas.microsoft.com/office/drawing/2014/main" id="{E27E3A8B-DD15-48A9-AEFF-FE0AC389F6C0}"/>
              </a:ext>
            </a:extLst>
          </p:cNvPr>
          <p:cNvCxnSpPr/>
          <p:nvPr userDrawn="1"/>
        </p:nvCxnSpPr>
        <p:spPr>
          <a:xfrm flipV="1">
            <a:off x="6525087" y="0"/>
            <a:ext cx="1793290" cy="2698812"/>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24A1E9C-3D56-4E7F-9400-7E02AB45DF0E}"/>
              </a:ext>
            </a:extLst>
          </p:cNvPr>
          <p:cNvCxnSpPr>
            <a:cxnSpLocks/>
          </p:cNvCxnSpPr>
          <p:nvPr userDrawn="1"/>
        </p:nvCxnSpPr>
        <p:spPr>
          <a:xfrm flipV="1">
            <a:off x="3746377" y="3670915"/>
            <a:ext cx="2139518" cy="318708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Title 15">
            <a:extLst>
              <a:ext uri="{FF2B5EF4-FFF2-40B4-BE49-F238E27FC236}">
                <a16:creationId xmlns:a16="http://schemas.microsoft.com/office/drawing/2014/main" id="{79824B2A-669D-4DA1-BB44-C24EA8E789B9}"/>
              </a:ext>
            </a:extLst>
          </p:cNvPr>
          <p:cNvSpPr>
            <a:spLocks noGrp="1"/>
          </p:cNvSpPr>
          <p:nvPr>
            <p:ph type="title"/>
          </p:nvPr>
        </p:nvSpPr>
        <p:spPr>
          <a:xfrm>
            <a:off x="838200" y="365125"/>
            <a:ext cx="4082919" cy="3417166"/>
          </a:xfrm>
        </p:spPr>
        <p:txBody>
          <a:bodyPr>
            <a:normAutofit/>
          </a:bodyPr>
          <a:lstStyle>
            <a:lvl1pPr>
              <a:defRPr sz="4000" b="0">
                <a:solidFill>
                  <a:schemeClr val="accent2"/>
                </a:solidFill>
              </a:defRPr>
            </a:lvl1pPr>
          </a:lstStyle>
          <a:p>
            <a:r>
              <a:rPr lang="en-US" dirty="0"/>
              <a:t>Click to edit Master title style</a:t>
            </a:r>
          </a:p>
        </p:txBody>
      </p:sp>
      <p:pic>
        <p:nvPicPr>
          <p:cNvPr id="7" name="Picture 6" descr="A close up of text on a black background&#10;&#10;Description automatically generated">
            <a:extLst>
              <a:ext uri="{FF2B5EF4-FFF2-40B4-BE49-F238E27FC236}">
                <a16:creationId xmlns:a16="http://schemas.microsoft.com/office/drawing/2014/main" id="{2C59046A-7E1E-446C-85DF-1BEA2B716AE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75194" y="3782291"/>
            <a:ext cx="2743206" cy="2746254"/>
          </a:xfrm>
          <a:prstGeom prst="rect">
            <a:avLst/>
          </a:prstGeom>
        </p:spPr>
      </p:pic>
    </p:spTree>
    <p:extLst>
      <p:ext uri="{BB962C8B-B14F-4D97-AF65-F5344CB8AC3E}">
        <p14:creationId xmlns:p14="http://schemas.microsoft.com/office/powerpoint/2010/main" val="3461003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ORWARD 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0A383E-1894-4369-870D-2311D0A8F2B9}"/>
              </a:ext>
            </a:extLst>
          </p:cNvPr>
          <p:cNvSpPr/>
          <p:nvPr userDrawn="1"/>
        </p:nvSpPr>
        <p:spPr>
          <a:xfrm>
            <a:off x="10226842" y="5558589"/>
            <a:ext cx="1964841" cy="129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yellow flower&#10;&#10;Description automatically generated">
            <a:extLst>
              <a:ext uri="{FF2B5EF4-FFF2-40B4-BE49-F238E27FC236}">
                <a16:creationId xmlns:a16="http://schemas.microsoft.com/office/drawing/2014/main" id="{28DBFC90-893D-4953-977E-DC9CD897941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2438401" y="16038"/>
            <a:ext cx="9753600" cy="6858000"/>
          </a:xfrm>
          <a:prstGeom prst="rect">
            <a:avLst/>
          </a:prstGeom>
        </p:spPr>
      </p:pic>
      <p:sp>
        <p:nvSpPr>
          <p:cNvPr id="17" name="Freeform: Shape 16">
            <a:extLst>
              <a:ext uri="{FF2B5EF4-FFF2-40B4-BE49-F238E27FC236}">
                <a16:creationId xmlns:a16="http://schemas.microsoft.com/office/drawing/2014/main" id="{0D844553-3D80-4467-81C1-73611A557DEB}"/>
              </a:ext>
            </a:extLst>
          </p:cNvPr>
          <p:cNvSpPr/>
          <p:nvPr userDrawn="1"/>
        </p:nvSpPr>
        <p:spPr>
          <a:xfrm>
            <a:off x="-27401" y="-13317"/>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rgbClr val="051A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3F7C"/>
              </a:solidFill>
            </a:endParaRPr>
          </a:p>
        </p:txBody>
      </p:sp>
      <p:cxnSp>
        <p:nvCxnSpPr>
          <p:cNvPr id="18" name="Straight Connector 17">
            <a:extLst>
              <a:ext uri="{FF2B5EF4-FFF2-40B4-BE49-F238E27FC236}">
                <a16:creationId xmlns:a16="http://schemas.microsoft.com/office/drawing/2014/main" id="{31072F3E-73D4-4F68-AD3E-17E46CD40ED7}"/>
              </a:ext>
            </a:extLst>
          </p:cNvPr>
          <p:cNvCxnSpPr>
            <a:cxnSpLocks/>
          </p:cNvCxnSpPr>
          <p:nvPr userDrawn="1"/>
        </p:nvCxnSpPr>
        <p:spPr>
          <a:xfrm flipV="1">
            <a:off x="3209963" y="2725"/>
            <a:ext cx="5098927" cy="765810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10C79C3-0C29-4F0A-9DC2-DDB139B88DC4}"/>
              </a:ext>
            </a:extLst>
          </p:cNvPr>
          <p:cNvSpPr>
            <a:spLocks noGrp="1"/>
          </p:cNvSpPr>
          <p:nvPr>
            <p:ph type="title"/>
          </p:nvPr>
        </p:nvSpPr>
        <p:spPr>
          <a:xfrm>
            <a:off x="838200" y="365125"/>
            <a:ext cx="3781926" cy="5193464"/>
          </a:xfrm>
        </p:spPr>
        <p:txBody>
          <a:bodyPr/>
          <a:lstStyle>
            <a:lvl1pPr>
              <a:defRPr b="0">
                <a:solidFill>
                  <a:schemeClr val="bg1"/>
                </a:solidFill>
              </a:defRPr>
            </a:lvl1pPr>
          </a:lstStyle>
          <a:p>
            <a:r>
              <a:rPr lang="en-US" dirty="0"/>
              <a:t>Click to edit Master title style</a:t>
            </a:r>
          </a:p>
        </p:txBody>
      </p:sp>
      <p:pic>
        <p:nvPicPr>
          <p:cNvPr id="4" name="Picture 3" descr="A sign in the dark&#10;&#10;Description automatically generated">
            <a:extLst>
              <a:ext uri="{FF2B5EF4-FFF2-40B4-BE49-F238E27FC236}">
                <a16:creationId xmlns:a16="http://schemas.microsoft.com/office/drawing/2014/main" id="{49DF1191-4DFC-4A51-9113-496CCAC5646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401406" y="4130832"/>
            <a:ext cx="2746254" cy="2743206"/>
          </a:xfrm>
          <a:prstGeom prst="rect">
            <a:avLst/>
          </a:prstGeom>
        </p:spPr>
      </p:pic>
    </p:spTree>
    <p:extLst>
      <p:ext uri="{BB962C8B-B14F-4D97-AF65-F5344CB8AC3E}">
        <p14:creationId xmlns:p14="http://schemas.microsoft.com/office/powerpoint/2010/main" val="43766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White Solid">
    <p:bg>
      <p:bgRef idx="1001">
        <a:schemeClr val="bg1"/>
      </p:bgRef>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10CD265-8F73-4AC1-80DA-AD93CAD34488}"/>
              </a:ext>
            </a:extLst>
          </p:cNvPr>
          <p:cNvSpPr/>
          <p:nvPr userDrawn="1"/>
        </p:nvSpPr>
        <p:spPr>
          <a:xfrm>
            <a:off x="-22578" y="-13317"/>
            <a:ext cx="8336132" cy="6871317"/>
          </a:xfrm>
          <a:custGeom>
            <a:avLst/>
            <a:gdLst>
              <a:gd name="connsiteX0" fmla="*/ 17755 w 8336132"/>
              <a:gd name="connsiteY0" fmla="*/ 8878 h 6871317"/>
              <a:gd name="connsiteX1" fmla="*/ 0 w 8336132"/>
              <a:gd name="connsiteY1" fmla="*/ 6853561 h 6871317"/>
              <a:gd name="connsiteX2" fmla="*/ 3764132 w 8336132"/>
              <a:gd name="connsiteY2" fmla="*/ 6871317 h 6871317"/>
              <a:gd name="connsiteX3" fmla="*/ 8336132 w 8336132"/>
              <a:gd name="connsiteY3" fmla="*/ 0 h 6871317"/>
              <a:gd name="connsiteX4" fmla="*/ 17755 w 8336132"/>
              <a:gd name="connsiteY4" fmla="*/ 8878 h 6871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6132" h="6871317">
                <a:moveTo>
                  <a:pt x="17755" y="8878"/>
                </a:moveTo>
                <a:cubicBezTo>
                  <a:pt x="11837" y="2290439"/>
                  <a:pt x="5918" y="4572000"/>
                  <a:pt x="0" y="6853561"/>
                </a:cubicBezTo>
                <a:lnTo>
                  <a:pt x="3764132" y="6871317"/>
                </a:lnTo>
                <a:lnTo>
                  <a:pt x="8336132" y="0"/>
                </a:lnTo>
                <a:lnTo>
                  <a:pt x="17755" y="8878"/>
                </a:lnTo>
                <a:close/>
              </a:path>
            </a:pathLst>
          </a:custGeom>
          <a:solidFill>
            <a:srgbClr val="051A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logo&#10;&#10;Description automatically generated">
            <a:extLst>
              <a:ext uri="{FF2B5EF4-FFF2-40B4-BE49-F238E27FC236}">
                <a16:creationId xmlns:a16="http://schemas.microsoft.com/office/drawing/2014/main" id="{27345FF1-5A20-4F57-AE25-77CE6461DF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8125" y="246555"/>
            <a:ext cx="11749113" cy="6611445"/>
          </a:xfrm>
          <a:prstGeom prst="rect">
            <a:avLst/>
          </a:prstGeom>
        </p:spPr>
      </p:pic>
      <p:sp>
        <p:nvSpPr>
          <p:cNvPr id="5" name="Text Placeholder 4">
            <a:extLst>
              <a:ext uri="{FF2B5EF4-FFF2-40B4-BE49-F238E27FC236}">
                <a16:creationId xmlns:a16="http://schemas.microsoft.com/office/drawing/2014/main" id="{9274900F-B215-486A-9CA7-605DB59C6EFA}"/>
              </a:ext>
            </a:extLst>
          </p:cNvPr>
          <p:cNvSpPr>
            <a:spLocks noGrp="1"/>
          </p:cNvSpPr>
          <p:nvPr>
            <p:ph type="body" sz="quarter" idx="10"/>
          </p:nvPr>
        </p:nvSpPr>
        <p:spPr>
          <a:xfrm>
            <a:off x="2219325" y="1104900"/>
            <a:ext cx="4343400" cy="428625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4FFCA84E-660C-4108-9CE5-A11454242449}"/>
              </a:ext>
            </a:extLst>
          </p:cNvPr>
          <p:cNvSpPr>
            <a:spLocks noGrp="1"/>
          </p:cNvSpPr>
          <p:nvPr>
            <p:ph type="body" sz="quarter" idx="11"/>
          </p:nvPr>
        </p:nvSpPr>
        <p:spPr>
          <a:xfrm>
            <a:off x="7610475" y="1104900"/>
            <a:ext cx="4343400" cy="4286250"/>
          </a:xfrm>
        </p:spPr>
        <p:txBody>
          <a:bodyPr/>
          <a:lstStyle>
            <a:lvl1pPr>
              <a:buClr>
                <a:schemeClr val="accent2"/>
              </a:buClr>
              <a:defRPr>
                <a:solidFill>
                  <a:schemeClr val="accent1"/>
                </a:solidFill>
              </a:defRPr>
            </a:lvl1pPr>
            <a:lvl2pPr>
              <a:buClr>
                <a:schemeClr val="accent2"/>
              </a:buClr>
              <a:defRPr>
                <a:solidFill>
                  <a:schemeClr val="accent1"/>
                </a:solidFill>
              </a:defRPr>
            </a:lvl2pPr>
            <a:lvl3pPr>
              <a:buClr>
                <a:schemeClr val="accent2"/>
              </a:buClr>
              <a:defRPr>
                <a:solidFill>
                  <a:schemeClr val="accent1"/>
                </a:solidFill>
              </a:defRPr>
            </a:lvl3pPr>
            <a:lvl4pPr>
              <a:buClr>
                <a:schemeClr val="accent2"/>
              </a:buClr>
              <a:defRPr>
                <a:solidFill>
                  <a:schemeClr val="accent1"/>
                </a:solidFill>
              </a:defRPr>
            </a:lvl4pPr>
            <a:lvl5pPr>
              <a:buClr>
                <a:schemeClr val="accent2"/>
              </a:buCl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A picture containing bird&#10;&#10;Description automatically generated">
            <a:extLst>
              <a:ext uri="{FF2B5EF4-FFF2-40B4-BE49-F238E27FC236}">
                <a16:creationId xmlns:a16="http://schemas.microsoft.com/office/drawing/2014/main" id="{B6A0DFEF-50C4-4B8E-AA2A-698BCBD1DFE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t="12564" b="14378"/>
          <a:stretch/>
        </p:blipFill>
        <p:spPr>
          <a:xfrm>
            <a:off x="10007481" y="5176142"/>
            <a:ext cx="2184519" cy="1595959"/>
          </a:xfrm>
          <a:prstGeom prst="rect">
            <a:avLst/>
          </a:prstGeom>
        </p:spPr>
      </p:pic>
    </p:spTree>
    <p:extLst>
      <p:ext uri="{BB962C8B-B14F-4D97-AF65-F5344CB8AC3E}">
        <p14:creationId xmlns:p14="http://schemas.microsoft.com/office/powerpoint/2010/main" val="260739933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BD8FBE-B62F-4618-8511-B51571AB4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026BA11-081E-408F-A139-24E22A1574C8}"/>
              </a:ext>
            </a:extLst>
          </p:cNvPr>
          <p:cNvSpPr>
            <a:spLocks noGrp="1"/>
          </p:cNvSpPr>
          <p:nvPr>
            <p:ph type="body" idx="1"/>
          </p:nvPr>
        </p:nvSpPr>
        <p:spPr>
          <a:xfrm>
            <a:off x="838200" y="1825625"/>
            <a:ext cx="10515600" cy="39350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934E6D13-C862-4B78-99DA-78D70E88B815}"/>
              </a:ext>
            </a:extLst>
          </p:cNvPr>
          <p:cNvPicPr>
            <a:picLocks noChangeAspect="1"/>
          </p:cNvPicPr>
          <p:nvPr userDrawn="1"/>
        </p:nvPicPr>
        <p:blipFill>
          <a:blip r:embed="rId32" cstate="hqprint">
            <a:extLst>
              <a:ext uri="{28A0092B-C50C-407E-A947-70E740481C1C}">
                <a14:useLocalDpi xmlns:a14="http://schemas.microsoft.com/office/drawing/2010/main"/>
              </a:ext>
            </a:extLst>
          </a:blip>
          <a:stretch>
            <a:fillRect/>
          </a:stretch>
        </p:blipFill>
        <p:spPr>
          <a:xfrm>
            <a:off x="10443418" y="5884992"/>
            <a:ext cx="1424524" cy="768791"/>
          </a:xfrm>
          <a:prstGeom prst="rect">
            <a:avLst/>
          </a:prstGeom>
        </p:spPr>
      </p:pic>
    </p:spTree>
    <p:extLst>
      <p:ext uri="{BB962C8B-B14F-4D97-AF65-F5344CB8AC3E}">
        <p14:creationId xmlns:p14="http://schemas.microsoft.com/office/powerpoint/2010/main" val="644035360"/>
      </p:ext>
    </p:extLst>
  </p:cSld>
  <p:clrMap bg1="lt1" tx1="dk1" bg2="lt2" tx2="dk2" accent1="accent1" accent2="accent2" accent3="accent3" accent4="accent4" accent5="accent5" accent6="accent6" hlink="hlink" folHlink="folHlink"/>
  <p:sldLayoutIdLst>
    <p:sldLayoutId id="2147484404" r:id="rId1"/>
    <p:sldLayoutId id="2147484405" r:id="rId2"/>
    <p:sldLayoutId id="2147484406" r:id="rId3"/>
    <p:sldLayoutId id="2147484407" r:id="rId4"/>
    <p:sldLayoutId id="2147484408" r:id="rId5"/>
    <p:sldLayoutId id="2147484409" r:id="rId6"/>
    <p:sldLayoutId id="2147484410" r:id="rId7"/>
    <p:sldLayoutId id="2147484411" r:id="rId8"/>
    <p:sldLayoutId id="2147484412" r:id="rId9"/>
    <p:sldLayoutId id="2147484413" r:id="rId10"/>
    <p:sldLayoutId id="2147484414" r:id="rId11"/>
    <p:sldLayoutId id="2147484415" r:id="rId12"/>
    <p:sldLayoutId id="2147484416" r:id="rId13"/>
    <p:sldLayoutId id="2147484417" r:id="rId14"/>
    <p:sldLayoutId id="2147484418" r:id="rId15"/>
    <p:sldLayoutId id="2147484419" r:id="rId16"/>
    <p:sldLayoutId id="2147484420" r:id="rId17"/>
    <p:sldLayoutId id="2147484421" r:id="rId18"/>
    <p:sldLayoutId id="2147484422" r:id="rId19"/>
    <p:sldLayoutId id="2147484423" r:id="rId20"/>
    <p:sldLayoutId id="2147484424" r:id="rId21"/>
    <p:sldLayoutId id="2147484425" r:id="rId22"/>
    <p:sldLayoutId id="2147484426" r:id="rId23"/>
    <p:sldLayoutId id="2147484427" r:id="rId24"/>
    <p:sldLayoutId id="2147484428" r:id="rId25"/>
    <p:sldLayoutId id="2147484429" r:id="rId26"/>
    <p:sldLayoutId id="2147484430" r:id="rId27"/>
    <p:sldLayoutId id="2147484431" r:id="rId28"/>
    <p:sldLayoutId id="2147484432" r:id="rId29"/>
    <p:sldLayoutId id="2147484433" r:id="rId30"/>
  </p:sldLayoutIdLst>
  <p:txStyles>
    <p:titleStyle>
      <a:lvl1pPr algn="l" defTabSz="914400" rtl="0" eaLnBrk="1" latinLnBrk="0" hangingPunct="1">
        <a:lnSpc>
          <a:spcPct val="90000"/>
        </a:lnSpc>
        <a:spcBef>
          <a:spcPct val="0"/>
        </a:spcBef>
        <a:buNone/>
        <a:defRPr sz="4400" b="1"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hyperlink" Target="mailto:Michael.Flory@ks.gov"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mailto:InnovTechProgram@ks.gov" TargetMode="External"/><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0.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4A66ACCB-60E6-4AB4-9C62-4E58A9620BB2}"/>
              </a:ext>
            </a:extLst>
          </p:cNvPr>
          <p:cNvSpPr txBox="1">
            <a:spLocks/>
          </p:cNvSpPr>
          <p:nvPr/>
        </p:nvSpPr>
        <p:spPr>
          <a:xfrm>
            <a:off x="1975861" y="365692"/>
            <a:ext cx="4531266" cy="3417166"/>
          </a:xfrm>
          <a:prstGeom prst="rect">
            <a:avLst/>
          </a:prstGeom>
        </p:spPr>
        <p:txBody>
          <a:bodyPr/>
          <a:lstStyle>
            <a:lvl1pPr algn="l" defTabSz="914400" rtl="0" eaLnBrk="1" latinLnBrk="0" hangingPunct="1">
              <a:lnSpc>
                <a:spcPct val="90000"/>
              </a:lnSpc>
              <a:spcBef>
                <a:spcPct val="0"/>
              </a:spcBef>
              <a:buNone/>
              <a:defRPr sz="44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rPr>
              <a:t>KDOT Innovations Program Update</a:t>
            </a:r>
            <a:endParaRPr kumimoji="0" lang="en-US" sz="28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rPr>
              <a:t>Cory Davis</a:t>
            </a:r>
          </a:p>
          <a:p>
            <a:pPr marL="0" marR="0" lvl="0" indent="0" algn="l" defTabSz="914400" rtl="0" eaLnBrk="1" fontAlgn="auto" latinLnBrk="0" hangingPunct="1">
              <a:lnSpc>
                <a:spcPct val="90000"/>
              </a:lnSpc>
              <a:spcBef>
                <a:spcPct val="0"/>
              </a:spcBef>
              <a:spcAft>
                <a:spcPts val="0"/>
              </a:spcAft>
              <a:buClrTx/>
              <a:buSzTx/>
              <a:buFontTx/>
              <a:buNone/>
              <a:tabLst/>
              <a:defRPr/>
            </a:pPr>
            <a:r>
              <a:rPr lang="en-US" sz="1600" i="1" dirty="0">
                <a:solidFill>
                  <a:srgbClr val="FDBE1F"/>
                </a:solidFill>
              </a:rPr>
              <a:t>Director, Division of Multimodal Transportation and Innovation</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rPr>
              <a:t>Mitch Sothers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rPr>
              <a:t>Chief, Bureau of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1" i="1" u="none" strike="noStrike" kern="1200" cap="none" spc="0" normalizeH="0" baseline="0" noProof="0" dirty="0">
                <a:ln>
                  <a:noFill/>
                </a:ln>
                <a:solidFill>
                  <a:srgbClr val="FDBE1F"/>
                </a:solidFill>
                <a:effectLst/>
                <a:uLnTx/>
                <a:uFillTx/>
                <a:latin typeface="Arial" panose="020B0604020202020204" pitchFamily="34" charset="0"/>
                <a:ea typeface="+mj-ea"/>
                <a:cs typeface="Arial" panose="020B0604020202020204" pitchFamily="34" charset="0"/>
              </a:rPr>
              <a:t>Innovative Technologies</a:t>
            </a:r>
          </a:p>
        </p:txBody>
      </p:sp>
    </p:spTree>
    <p:extLst>
      <p:ext uri="{BB962C8B-B14F-4D97-AF65-F5344CB8AC3E}">
        <p14:creationId xmlns:p14="http://schemas.microsoft.com/office/powerpoint/2010/main" val="3129861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65C2-F340-589F-E2B8-8E025E50E95E}"/>
              </a:ext>
            </a:extLst>
          </p:cNvPr>
          <p:cNvSpPr>
            <a:spLocks noGrp="1"/>
          </p:cNvSpPr>
          <p:nvPr>
            <p:ph type="title"/>
          </p:nvPr>
        </p:nvSpPr>
        <p:spPr/>
        <p:txBody>
          <a:bodyPr/>
          <a:lstStyle/>
          <a:p>
            <a:r>
              <a:rPr lang="en-US" dirty="0"/>
              <a:t>Outcomes</a:t>
            </a:r>
          </a:p>
        </p:txBody>
      </p:sp>
      <p:sp>
        <p:nvSpPr>
          <p:cNvPr id="3" name="Content Placeholder 2">
            <a:extLst>
              <a:ext uri="{FF2B5EF4-FFF2-40B4-BE49-F238E27FC236}">
                <a16:creationId xmlns:a16="http://schemas.microsoft.com/office/drawing/2014/main" id="{0C50BCEC-CAC7-CA73-8A87-5BFABCD0C480}"/>
              </a:ext>
            </a:extLst>
          </p:cNvPr>
          <p:cNvSpPr>
            <a:spLocks noGrp="1"/>
          </p:cNvSpPr>
          <p:nvPr>
            <p:ph idx="1"/>
          </p:nvPr>
        </p:nvSpPr>
        <p:spPr/>
        <p:txBody>
          <a:bodyPr/>
          <a:lstStyle/>
          <a:p>
            <a:r>
              <a:rPr lang="en-US" dirty="0"/>
              <a:t>Setting Kansas up for the future of transportation</a:t>
            </a:r>
          </a:p>
          <a:p>
            <a:pPr lvl="1"/>
            <a:r>
              <a:rPr lang="en-US" dirty="0"/>
              <a:t>Intelligent Transportation Systems</a:t>
            </a:r>
          </a:p>
          <a:p>
            <a:pPr lvl="1"/>
            <a:r>
              <a:rPr lang="en-US" dirty="0"/>
              <a:t>Connected Vehicle Solutions</a:t>
            </a:r>
          </a:p>
          <a:p>
            <a:pPr lvl="1"/>
            <a:r>
              <a:rPr lang="en-US" dirty="0"/>
              <a:t>Safety Improvements </a:t>
            </a:r>
          </a:p>
          <a:p>
            <a:r>
              <a:rPr lang="en-US" dirty="0"/>
              <a:t>Expanding broadband throughout Kansas</a:t>
            </a:r>
          </a:p>
          <a:p>
            <a:pPr lvl="1"/>
            <a:r>
              <a:rPr lang="en-US" dirty="0"/>
              <a:t>Long haul capabilities with the 7-way conduit </a:t>
            </a:r>
          </a:p>
          <a:p>
            <a:pPr lvl="1"/>
            <a:r>
              <a:rPr lang="en-US" dirty="0"/>
              <a:t>Last mile connectivity through Broadband Acceleration Grants  </a:t>
            </a:r>
          </a:p>
        </p:txBody>
      </p:sp>
    </p:spTree>
    <p:extLst>
      <p:ext uri="{BB962C8B-B14F-4D97-AF65-F5344CB8AC3E}">
        <p14:creationId xmlns:p14="http://schemas.microsoft.com/office/powerpoint/2010/main" val="1606594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750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Content Placeholder 4" descr="Graphical user interface, application&#10;&#10;AI-generated content may be incorrect.">
            <a:extLst>
              <a:ext uri="{FF2B5EF4-FFF2-40B4-BE49-F238E27FC236}">
                <a16:creationId xmlns:a16="http://schemas.microsoft.com/office/drawing/2014/main" id="{89E3DE3D-54F3-476E-97F4-A33DEC570216}"/>
              </a:ext>
            </a:extLst>
          </p:cNvPr>
          <p:cNvPicPr>
            <a:picLocks noGrp="1" noChangeAspect="1"/>
          </p:cNvPicPr>
          <p:nvPr>
            <p:ph idx="1"/>
          </p:nvPr>
        </p:nvPicPr>
        <p:blipFill>
          <a:blip r:embed="rId3"/>
          <a:stretch>
            <a:fillRect/>
          </a:stretch>
        </p:blipFill>
        <p:spPr>
          <a:xfrm>
            <a:off x="2369535" y="643467"/>
            <a:ext cx="7452930" cy="5571066"/>
          </a:xfrm>
          <a:prstGeom prst="rect">
            <a:avLst/>
          </a:prstGeom>
        </p:spPr>
      </p:pic>
    </p:spTree>
    <p:extLst>
      <p:ext uri="{BB962C8B-B14F-4D97-AF65-F5344CB8AC3E}">
        <p14:creationId xmlns:p14="http://schemas.microsoft.com/office/powerpoint/2010/main" val="3209214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Content Placeholder 4" descr="Diagram&#10;&#10;AI-generated content may be incorrect.">
            <a:extLst>
              <a:ext uri="{FF2B5EF4-FFF2-40B4-BE49-F238E27FC236}">
                <a16:creationId xmlns:a16="http://schemas.microsoft.com/office/drawing/2014/main" id="{EFA1EE06-830D-9A58-E5D1-A75B3C5F063D}"/>
              </a:ext>
            </a:extLst>
          </p:cNvPr>
          <p:cNvPicPr>
            <a:picLocks noGrp="1" noChangeAspect="1"/>
          </p:cNvPicPr>
          <p:nvPr>
            <p:ph idx="1"/>
          </p:nvPr>
        </p:nvPicPr>
        <p:blipFill>
          <a:blip r:embed="rId3"/>
          <a:stretch>
            <a:fillRect/>
          </a:stretch>
        </p:blipFill>
        <p:spPr>
          <a:xfrm>
            <a:off x="1015999" y="457200"/>
            <a:ext cx="10160001" cy="5943600"/>
          </a:xfrm>
          <a:prstGeom prst="rect">
            <a:avLst/>
          </a:prstGeom>
        </p:spPr>
      </p:pic>
    </p:spTree>
    <p:extLst>
      <p:ext uri="{BB962C8B-B14F-4D97-AF65-F5344CB8AC3E}">
        <p14:creationId xmlns:p14="http://schemas.microsoft.com/office/powerpoint/2010/main" val="2882032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5CCDE75-5EB0-2579-807B-AB877C5B6E33}"/>
              </a:ext>
            </a:extLst>
          </p:cNvPr>
          <p:cNvSpPr>
            <a:spLocks noGrp="1"/>
          </p:cNvSpPr>
          <p:nvPr>
            <p:ph type="title"/>
          </p:nvPr>
        </p:nvSpPr>
        <p:spPr>
          <a:xfrm>
            <a:off x="1136397" y="502021"/>
            <a:ext cx="4959603" cy="1642969"/>
          </a:xfrm>
        </p:spPr>
        <p:txBody>
          <a:bodyPr anchor="b">
            <a:normAutofit/>
          </a:bodyPr>
          <a:lstStyle/>
          <a:p>
            <a:r>
              <a:rPr lang="en-US" sz="4000"/>
              <a:t>Connected Vehicle Proof of Concept</a:t>
            </a:r>
          </a:p>
        </p:txBody>
      </p:sp>
      <p:sp>
        <p:nvSpPr>
          <p:cNvPr id="8" name="Content Placeholder 7">
            <a:extLst>
              <a:ext uri="{FF2B5EF4-FFF2-40B4-BE49-F238E27FC236}">
                <a16:creationId xmlns:a16="http://schemas.microsoft.com/office/drawing/2014/main" id="{ABCBBE6C-62B6-A8E4-D3E4-7E3845E02FA9}"/>
              </a:ext>
            </a:extLst>
          </p:cNvPr>
          <p:cNvSpPr>
            <a:spLocks noGrp="1"/>
          </p:cNvSpPr>
          <p:nvPr>
            <p:ph idx="1"/>
          </p:nvPr>
        </p:nvSpPr>
        <p:spPr>
          <a:xfrm>
            <a:off x="1136397" y="2418408"/>
            <a:ext cx="4959603" cy="3522569"/>
          </a:xfrm>
        </p:spPr>
        <p:txBody>
          <a:bodyPr anchor="t">
            <a:normAutofit/>
          </a:bodyPr>
          <a:lstStyle/>
          <a:p>
            <a:r>
              <a:rPr lang="en-US" sz="2000" dirty="0"/>
              <a:t>Roadside Units</a:t>
            </a:r>
          </a:p>
          <a:p>
            <a:r>
              <a:rPr lang="en-US" sz="2000" dirty="0"/>
              <a:t>Connected Vehicle Data Collection</a:t>
            </a:r>
          </a:p>
          <a:p>
            <a:r>
              <a:rPr lang="en-US" sz="2000" dirty="0"/>
              <a:t>Data Visualization </a:t>
            </a:r>
          </a:p>
          <a:p>
            <a:r>
              <a:rPr lang="en-US" sz="2000" dirty="0"/>
              <a:t>Determining the Data we Need </a:t>
            </a:r>
          </a:p>
          <a:p>
            <a:r>
              <a:rPr lang="en-US" sz="2000" dirty="0"/>
              <a:t>Understanding our Infrastructure</a:t>
            </a:r>
          </a:p>
          <a:p>
            <a:r>
              <a:rPr lang="en-US" sz="2000" dirty="0"/>
              <a:t>Includes Wind Warning and Truck Tip-Over Use cases</a:t>
            </a:r>
          </a:p>
          <a:p>
            <a:pPr marL="0" indent="0">
              <a:buNone/>
            </a:pPr>
            <a:endParaRPr lang="en-US" sz="2000" dirty="0"/>
          </a:p>
        </p:txBody>
      </p:sp>
      <p:pic>
        <p:nvPicPr>
          <p:cNvPr id="4" name="Content Placeholder 3" descr="A map of a city&#10;&#10;AI-generated content may be incorrect.">
            <a:extLst>
              <a:ext uri="{FF2B5EF4-FFF2-40B4-BE49-F238E27FC236}">
                <a16:creationId xmlns:a16="http://schemas.microsoft.com/office/drawing/2014/main" id="{14C9606F-2998-C817-274D-2641B8F2C112}"/>
              </a:ext>
            </a:extLst>
          </p:cNvPr>
          <p:cNvPicPr>
            <a:picLocks noChangeAspect="1"/>
          </p:cNvPicPr>
          <p:nvPr/>
        </p:nvPicPr>
        <p:blipFill>
          <a:blip r:embed="rId3"/>
          <a:stretch>
            <a:fillRect/>
          </a:stretch>
        </p:blipFill>
        <p:spPr>
          <a:xfrm>
            <a:off x="6096000" y="681431"/>
            <a:ext cx="5201023" cy="3679723"/>
          </a:xfrm>
          <a:prstGeom prst="rect">
            <a:avLst/>
          </a:prstGeom>
        </p:spPr>
      </p:pic>
      <p:sp>
        <p:nvSpPr>
          <p:cNvPr id="7" name="Rectangle 6">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B83D8909-BFDE-E583-D0FB-F6FA9436A4BF}"/>
              </a:ext>
            </a:extLst>
          </p:cNvPr>
          <p:cNvPicPr>
            <a:picLocks noChangeAspect="1"/>
          </p:cNvPicPr>
          <p:nvPr/>
        </p:nvPicPr>
        <p:blipFill>
          <a:blip r:embed="rId4"/>
          <a:stretch>
            <a:fillRect/>
          </a:stretch>
        </p:blipFill>
        <p:spPr>
          <a:xfrm>
            <a:off x="8932679" y="2373293"/>
            <a:ext cx="2848196" cy="3797595"/>
          </a:xfrm>
          <a:prstGeom prst="rect">
            <a:avLst/>
          </a:prstGeom>
        </p:spPr>
      </p:pic>
    </p:spTree>
    <p:extLst>
      <p:ext uri="{BB962C8B-B14F-4D97-AF65-F5344CB8AC3E}">
        <p14:creationId xmlns:p14="http://schemas.microsoft.com/office/powerpoint/2010/main" val="1202638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3A6907-89B9-4062-F2B3-8BA0E5160BCE}"/>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73ECF83-C192-523C-C072-433B2079C2F7}"/>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rcRect l="391"/>
          <a:stretch/>
        </p:blipFill>
        <p:spPr>
          <a:xfrm>
            <a:off x="-6588" y="10"/>
            <a:ext cx="12198588" cy="6857990"/>
          </a:xfrm>
          <a:prstGeom prst="rect">
            <a:avLst/>
          </a:prstGeom>
        </p:spPr>
      </p:pic>
    </p:spTree>
    <p:extLst>
      <p:ext uri="{BB962C8B-B14F-4D97-AF65-F5344CB8AC3E}">
        <p14:creationId xmlns:p14="http://schemas.microsoft.com/office/powerpoint/2010/main" val="3720999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8A6E2-BD48-7797-9931-A2F8CA8A2740}"/>
              </a:ext>
            </a:extLst>
          </p:cNvPr>
          <p:cNvSpPr>
            <a:spLocks noGrp="1"/>
          </p:cNvSpPr>
          <p:nvPr>
            <p:ph type="title"/>
          </p:nvPr>
        </p:nvSpPr>
        <p:spPr/>
        <p:txBody>
          <a:bodyPr/>
          <a:lstStyle/>
          <a:p>
            <a:r>
              <a:rPr lang="en-US"/>
              <a:t>Great Plains Rural Freight Technology Corridor Project – US-83</a:t>
            </a:r>
            <a:endParaRPr lang="en-US" dirty="0"/>
          </a:p>
        </p:txBody>
      </p:sp>
      <p:sp>
        <p:nvSpPr>
          <p:cNvPr id="3" name="Content Placeholder 2">
            <a:extLst>
              <a:ext uri="{FF2B5EF4-FFF2-40B4-BE49-F238E27FC236}">
                <a16:creationId xmlns:a16="http://schemas.microsoft.com/office/drawing/2014/main" id="{0FBD7E1E-7970-9570-7F04-4793D40EB5A9}"/>
              </a:ext>
            </a:extLst>
          </p:cNvPr>
          <p:cNvSpPr>
            <a:spLocks noGrp="1"/>
          </p:cNvSpPr>
          <p:nvPr>
            <p:ph idx="1"/>
          </p:nvPr>
        </p:nvSpPr>
        <p:spPr>
          <a:xfrm>
            <a:off x="838201" y="1825625"/>
            <a:ext cx="4922520" cy="3935095"/>
          </a:xfrm>
        </p:spPr>
        <p:txBody>
          <a:bodyPr/>
          <a:lstStyle/>
          <a:p>
            <a:r>
              <a:rPr lang="en-US" dirty="0"/>
              <a:t>$14 Million Project</a:t>
            </a:r>
          </a:p>
          <a:p>
            <a:endParaRPr lang="en-US" dirty="0"/>
          </a:p>
          <a:p>
            <a:r>
              <a:rPr lang="en-US" dirty="0"/>
              <a:t>Federal Award - $6.7M</a:t>
            </a:r>
          </a:p>
          <a:p>
            <a:endParaRPr lang="en-US" dirty="0"/>
          </a:p>
          <a:p>
            <a:r>
              <a:rPr lang="en-US" dirty="0"/>
              <a:t>KDOT Installs Fiber</a:t>
            </a:r>
          </a:p>
          <a:p>
            <a:endParaRPr lang="en-US" dirty="0"/>
          </a:p>
          <a:p>
            <a:r>
              <a:rPr lang="en-US" dirty="0"/>
              <a:t>Federal funds provide technologies </a:t>
            </a:r>
          </a:p>
        </p:txBody>
      </p:sp>
      <p:pic>
        <p:nvPicPr>
          <p:cNvPr id="5" name="Picture 4">
            <a:extLst>
              <a:ext uri="{FF2B5EF4-FFF2-40B4-BE49-F238E27FC236}">
                <a16:creationId xmlns:a16="http://schemas.microsoft.com/office/drawing/2014/main" id="{1A650B60-BACB-4403-D24A-5C6547EA658F}"/>
              </a:ext>
            </a:extLst>
          </p:cNvPr>
          <p:cNvPicPr>
            <a:picLocks noChangeAspect="1"/>
          </p:cNvPicPr>
          <p:nvPr/>
        </p:nvPicPr>
        <p:blipFill>
          <a:blip r:embed="rId3"/>
          <a:stretch>
            <a:fillRect/>
          </a:stretch>
        </p:blipFill>
        <p:spPr>
          <a:xfrm>
            <a:off x="5006912" y="2050820"/>
            <a:ext cx="6938200" cy="3306992"/>
          </a:xfrm>
          <a:prstGeom prst="rect">
            <a:avLst/>
          </a:prstGeom>
        </p:spPr>
      </p:pic>
    </p:spTree>
    <p:extLst>
      <p:ext uri="{BB962C8B-B14F-4D97-AF65-F5344CB8AC3E}">
        <p14:creationId xmlns:p14="http://schemas.microsoft.com/office/powerpoint/2010/main" val="858300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26">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7"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ＭＳ Ｐゴシック" charset="0"/>
              <a:cs typeface="+mn-cs"/>
            </a:endParaRPr>
          </a:p>
        </p:txBody>
      </p:sp>
      <p:sp>
        <p:nvSpPr>
          <p:cNvPr id="68"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ＭＳ Ｐゴシック" charset="0"/>
              <a:cs typeface="+mn-cs"/>
            </a:endParaRPr>
          </a:p>
        </p:txBody>
      </p:sp>
      <p:sp>
        <p:nvSpPr>
          <p:cNvPr id="69"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ＭＳ Ｐゴシック" charset="0"/>
              <a:cs typeface="+mn-cs"/>
            </a:endParaRPr>
          </a:p>
        </p:txBody>
      </p:sp>
      <p:sp>
        <p:nvSpPr>
          <p:cNvPr id="2" name="Title 1">
            <a:extLst>
              <a:ext uri="{FF2B5EF4-FFF2-40B4-BE49-F238E27FC236}">
                <a16:creationId xmlns:a16="http://schemas.microsoft.com/office/drawing/2014/main" id="{EC57B26A-7C74-4B3B-C832-ACC08E6F345F}"/>
              </a:ext>
            </a:extLst>
          </p:cNvPr>
          <p:cNvSpPr>
            <a:spLocks noGrp="1"/>
          </p:cNvSpPr>
          <p:nvPr>
            <p:ph type="title"/>
          </p:nvPr>
        </p:nvSpPr>
        <p:spPr>
          <a:xfrm>
            <a:off x="7835104" y="1213968"/>
            <a:ext cx="3220127" cy="733704"/>
          </a:xfrm>
        </p:spPr>
        <p:txBody>
          <a:bodyPr anchor="b">
            <a:normAutofit/>
          </a:bodyPr>
          <a:lstStyle/>
          <a:p>
            <a:r>
              <a:rPr lang="en-US" sz="3600" dirty="0">
                <a:solidFill>
                  <a:srgbClr val="FFFFFF"/>
                </a:solidFill>
              </a:rPr>
              <a:t>US-83</a:t>
            </a:r>
          </a:p>
        </p:txBody>
      </p:sp>
      <p:pic>
        <p:nvPicPr>
          <p:cNvPr id="5" name="Picture 4">
            <a:extLst>
              <a:ext uri="{FF2B5EF4-FFF2-40B4-BE49-F238E27FC236}">
                <a16:creationId xmlns:a16="http://schemas.microsoft.com/office/drawing/2014/main" id="{7A26DE45-C7DB-6A91-56B0-B12A8587D89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2" b="3702"/>
          <a:stretch/>
        </p:blipFill>
        <p:spPr>
          <a:xfrm>
            <a:off x="804101" y="804101"/>
            <a:ext cx="6730556" cy="5249798"/>
          </a:xfrm>
          <a:prstGeom prst="rect">
            <a:avLst/>
          </a:prstGeom>
        </p:spPr>
      </p:pic>
      <p:sp>
        <p:nvSpPr>
          <p:cNvPr id="70" name="Content Placeholder 2">
            <a:extLst>
              <a:ext uri="{FF2B5EF4-FFF2-40B4-BE49-F238E27FC236}">
                <a16:creationId xmlns:a16="http://schemas.microsoft.com/office/drawing/2014/main" id="{C98666D0-1594-E857-3465-2EEB3B3484AA}"/>
              </a:ext>
            </a:extLst>
          </p:cNvPr>
          <p:cNvSpPr>
            <a:spLocks noGrp="1"/>
          </p:cNvSpPr>
          <p:nvPr>
            <p:ph idx="1"/>
          </p:nvPr>
        </p:nvSpPr>
        <p:spPr>
          <a:xfrm>
            <a:off x="7835105" y="2090805"/>
            <a:ext cx="3264916" cy="3642087"/>
          </a:xfrm>
        </p:spPr>
        <p:txBody>
          <a:bodyPr anchor="t">
            <a:normAutofit/>
          </a:bodyPr>
          <a:lstStyle/>
          <a:p>
            <a:r>
              <a:rPr lang="en-US" sz="2000" dirty="0">
                <a:solidFill>
                  <a:srgbClr val="FFFFFF"/>
                </a:solidFill>
              </a:rPr>
              <a:t>Traveler Information </a:t>
            </a:r>
          </a:p>
          <a:p>
            <a:r>
              <a:rPr lang="en-US" sz="2000" dirty="0">
                <a:solidFill>
                  <a:srgbClr val="FFFFFF"/>
                </a:solidFill>
              </a:rPr>
              <a:t>Transportation Management Technologies </a:t>
            </a:r>
          </a:p>
          <a:p>
            <a:r>
              <a:rPr lang="en-US" sz="2000" dirty="0">
                <a:solidFill>
                  <a:srgbClr val="FFFFFF"/>
                </a:solidFill>
              </a:rPr>
              <a:t>Infrastructure Maintenance </a:t>
            </a:r>
          </a:p>
          <a:p>
            <a:r>
              <a:rPr lang="en-US" sz="2000" dirty="0">
                <a:solidFill>
                  <a:srgbClr val="FFFFFF"/>
                </a:solidFill>
              </a:rPr>
              <a:t>Advanced Safety Systems </a:t>
            </a:r>
          </a:p>
          <a:p>
            <a:r>
              <a:rPr lang="en-US" sz="2000" dirty="0">
                <a:solidFill>
                  <a:srgbClr val="FFFFFF"/>
                </a:solidFill>
              </a:rPr>
              <a:t>Data Collection </a:t>
            </a:r>
          </a:p>
        </p:txBody>
      </p:sp>
      <p:sp>
        <p:nvSpPr>
          <p:cNvPr id="71"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671258" y="1530154"/>
            <a:ext cx="520741"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ＭＳ Ｐゴシック" charset="0"/>
              <a:cs typeface="+mn-cs"/>
            </a:endParaRPr>
          </a:p>
        </p:txBody>
      </p:sp>
    </p:spTree>
    <p:extLst>
      <p:ext uri="{BB962C8B-B14F-4D97-AF65-F5344CB8AC3E}">
        <p14:creationId xmlns:p14="http://schemas.microsoft.com/office/powerpoint/2010/main" val="941175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1DC722-3A9B-3FC4-B9E7-90AECC8FC29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Content Placeholder 10">
            <a:extLst>
              <a:ext uri="{FF2B5EF4-FFF2-40B4-BE49-F238E27FC236}">
                <a16:creationId xmlns:a16="http://schemas.microsoft.com/office/drawing/2014/main" id="{65DDDF30-7EB9-9E6A-3E34-AAD93CE4047A}"/>
              </a:ext>
            </a:extLst>
          </p:cNvPr>
          <p:cNvPicPr>
            <a:picLocks noGrp="1" noChangeAspect="1"/>
          </p:cNvPicPr>
          <p:nvPr>
            <p:ph idx="1"/>
          </p:nvPr>
        </p:nvPicPr>
        <p:blipFill>
          <a:blip r:embed="rId3"/>
          <a:stretch>
            <a:fillRect/>
          </a:stretch>
        </p:blipFill>
        <p:spPr>
          <a:xfrm>
            <a:off x="1502702" y="308634"/>
            <a:ext cx="9186596" cy="1382054"/>
          </a:xfrm>
        </p:spPr>
      </p:pic>
      <p:sp>
        <p:nvSpPr>
          <p:cNvPr id="15" name="Title 14">
            <a:extLst>
              <a:ext uri="{FF2B5EF4-FFF2-40B4-BE49-F238E27FC236}">
                <a16:creationId xmlns:a16="http://schemas.microsoft.com/office/drawing/2014/main" id="{28D3ED0E-AA91-44CA-2D2E-84CFA413E385}"/>
              </a:ext>
            </a:extLst>
          </p:cNvPr>
          <p:cNvSpPr>
            <a:spLocks noGrp="1"/>
          </p:cNvSpPr>
          <p:nvPr>
            <p:ph type="title"/>
          </p:nvPr>
        </p:nvSpPr>
        <p:spPr/>
        <p:txBody>
          <a:bodyPr/>
          <a:lstStyle/>
          <a:p>
            <a:r>
              <a:rPr lang="en-US" dirty="0"/>
              <a:t> </a:t>
            </a:r>
          </a:p>
        </p:txBody>
      </p:sp>
      <p:sp>
        <p:nvSpPr>
          <p:cNvPr id="13" name="TextBox 12">
            <a:extLst>
              <a:ext uri="{FF2B5EF4-FFF2-40B4-BE49-F238E27FC236}">
                <a16:creationId xmlns:a16="http://schemas.microsoft.com/office/drawing/2014/main" id="{89C4E530-4699-3844-8AB9-435A7954BDA8}"/>
              </a:ext>
            </a:extLst>
          </p:cNvPr>
          <p:cNvSpPr txBox="1"/>
          <p:nvPr/>
        </p:nvSpPr>
        <p:spPr>
          <a:xfrm>
            <a:off x="319127" y="1977315"/>
            <a:ext cx="10036155" cy="4390946"/>
          </a:xfrm>
          <a:prstGeom prst="rect">
            <a:avLst/>
          </a:prstGeom>
          <a:noFill/>
        </p:spPr>
        <p:txBody>
          <a:bodyPr wrap="square">
            <a:spAutoFit/>
          </a:bodyPr>
          <a:lstStyle/>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Display oversized truck locations (U.S. 83 Corridor only)</a:t>
            </a:r>
          </a:p>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Alerts on high wind, low visibility and ice/snow road conditions</a:t>
            </a:r>
          </a:p>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Operate on Amazon Alexa home speaker and app</a:t>
            </a:r>
          </a:p>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Integrate with Android Auto and Apple CarPlay</a:t>
            </a:r>
          </a:p>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Enhance detour information</a:t>
            </a:r>
          </a:p>
          <a:p>
            <a:pPr marL="0" marR="0" lvl="0" indent="0" algn="l" defTabSz="609477" rtl="0" eaLnBrk="1" fontAlgn="base" latinLnBrk="0" hangingPunct="1">
              <a:lnSpc>
                <a:spcPct val="100000"/>
              </a:lnSpc>
              <a:spcBef>
                <a:spcPts val="600"/>
              </a:spcBef>
              <a:spcAft>
                <a:spcPts val="135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71A36"/>
                </a:solidFill>
                <a:effectLst/>
                <a:uLnTx/>
                <a:uFillTx/>
                <a:latin typeface="Arial" panose="020B0604020202020204" pitchFamily="34" charset="0"/>
                <a:ea typeface="ＭＳ Ｐゴシック" charset="0"/>
              </a:rPr>
              <a:t>Improve sharing of information for work zones</a:t>
            </a:r>
          </a:p>
        </p:txBody>
      </p:sp>
      <p:pic>
        <p:nvPicPr>
          <p:cNvPr id="19" name="Picture 18">
            <a:extLst>
              <a:ext uri="{FF2B5EF4-FFF2-40B4-BE49-F238E27FC236}">
                <a16:creationId xmlns:a16="http://schemas.microsoft.com/office/drawing/2014/main" id="{8F1C6FD4-C824-62CB-0CCE-8D45C823F6D8}"/>
              </a:ext>
            </a:extLst>
          </p:cNvPr>
          <p:cNvPicPr>
            <a:picLocks noChangeAspect="1"/>
          </p:cNvPicPr>
          <p:nvPr/>
        </p:nvPicPr>
        <p:blipFill>
          <a:blip r:embed="rId4"/>
          <a:stretch>
            <a:fillRect/>
          </a:stretch>
        </p:blipFill>
        <p:spPr>
          <a:xfrm>
            <a:off x="8675812" y="2410689"/>
            <a:ext cx="3479471" cy="3479471"/>
          </a:xfrm>
          <a:prstGeom prst="rect">
            <a:avLst/>
          </a:prstGeom>
        </p:spPr>
      </p:pic>
    </p:spTree>
    <p:extLst>
      <p:ext uri="{BB962C8B-B14F-4D97-AF65-F5344CB8AC3E}">
        <p14:creationId xmlns:p14="http://schemas.microsoft.com/office/powerpoint/2010/main" val="4282548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5531B-1ED2-A73A-9383-3FB0039DF3A2}"/>
              </a:ext>
            </a:extLst>
          </p:cNvPr>
          <p:cNvSpPr>
            <a:spLocks noGrp="1"/>
          </p:cNvSpPr>
          <p:nvPr>
            <p:ph type="title"/>
          </p:nvPr>
        </p:nvSpPr>
        <p:spPr>
          <a:xfrm>
            <a:off x="1683152" y="2876831"/>
            <a:ext cx="8155329" cy="1325563"/>
          </a:xfrm>
        </p:spPr>
        <p:txBody>
          <a:bodyPr/>
          <a:lstStyle/>
          <a:p>
            <a:pPr algn="ctr"/>
            <a:r>
              <a:rPr lang="en-US" dirty="0"/>
              <a:t>Innovative Technology Program Updates</a:t>
            </a:r>
          </a:p>
        </p:txBody>
      </p:sp>
    </p:spTree>
    <p:extLst>
      <p:ext uri="{BB962C8B-B14F-4D97-AF65-F5344CB8AC3E}">
        <p14:creationId xmlns:p14="http://schemas.microsoft.com/office/powerpoint/2010/main" val="346053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17CE-1B43-22E6-1A91-3E644505787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15C9A33-735D-F5F1-1288-D0182C68A0F9}"/>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3BF1EAC5-FB8E-2BE5-894C-055B63A2D687}"/>
              </a:ext>
            </a:extLst>
          </p:cNvPr>
          <p:cNvSpPr>
            <a:spLocks noGrp="1"/>
          </p:cNvSpPr>
          <p:nvPr>
            <p:ph idx="1"/>
          </p:nvPr>
        </p:nvSpPr>
        <p:spPr>
          <a:xfrm>
            <a:off x="838200" y="1461452"/>
            <a:ext cx="10809514" cy="4455824"/>
          </a:xfrm>
        </p:spPr>
        <p:txBody>
          <a:bodyPr>
            <a:normAutofit/>
          </a:bodyPr>
          <a:lstStyle/>
          <a:p>
            <a:pPr>
              <a:lnSpc>
                <a:spcPct val="150000"/>
              </a:lnSpc>
            </a:pPr>
            <a:r>
              <a:rPr lang="en-US" dirty="0"/>
              <a:t>New Program Manager </a:t>
            </a:r>
          </a:p>
          <a:p>
            <a:pPr lvl="1">
              <a:lnSpc>
                <a:spcPct val="150000"/>
              </a:lnSpc>
            </a:pPr>
            <a:r>
              <a:rPr lang="en-US" dirty="0"/>
              <a:t>Michael Flory </a:t>
            </a:r>
          </a:p>
          <a:p>
            <a:pPr lvl="1">
              <a:lnSpc>
                <a:spcPct val="150000"/>
              </a:lnSpc>
            </a:pPr>
            <a:r>
              <a:rPr lang="en-US" dirty="0">
                <a:hlinkClick r:id="rId3"/>
              </a:rPr>
              <a:t>Michael.Flory@ks.gov</a:t>
            </a:r>
            <a:endParaRPr lang="en-US" dirty="0"/>
          </a:p>
          <a:p>
            <a:pPr lvl="1">
              <a:lnSpc>
                <a:spcPct val="150000"/>
              </a:lnSpc>
            </a:pPr>
            <a:r>
              <a:rPr lang="en-US" dirty="0"/>
              <a:t>785-296-0937 </a:t>
            </a:r>
          </a:p>
          <a:p>
            <a:pPr marL="457200" lvl="1" indent="0">
              <a:lnSpc>
                <a:spcPct val="150000"/>
              </a:lnSpc>
              <a:buNone/>
            </a:pPr>
            <a:endParaRPr lang="en-US" dirty="0"/>
          </a:p>
        </p:txBody>
      </p:sp>
      <p:pic>
        <p:nvPicPr>
          <p:cNvPr id="5" name="Picture 4">
            <a:extLst>
              <a:ext uri="{FF2B5EF4-FFF2-40B4-BE49-F238E27FC236}">
                <a16:creationId xmlns:a16="http://schemas.microsoft.com/office/drawing/2014/main" id="{0212B782-7B95-812B-B3A3-9FE90A16716B}"/>
              </a:ext>
            </a:extLst>
          </p:cNvPr>
          <p:cNvPicPr>
            <a:picLocks noChangeAspect="1"/>
          </p:cNvPicPr>
          <p:nvPr/>
        </p:nvPicPr>
        <p:blipFill>
          <a:blip r:embed="rId4"/>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31942C86-7C3B-DD70-8BE9-3053099B8E10}"/>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07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CFBF-6771-675A-0392-1260B71250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B988D59-06EF-C1AE-E678-93EFE5492247}"/>
              </a:ext>
            </a:extLst>
          </p:cNvPr>
          <p:cNvSpPr>
            <a:spLocks noGrp="1"/>
          </p:cNvSpPr>
          <p:nvPr>
            <p:ph type="title"/>
          </p:nvPr>
        </p:nvSpPr>
        <p:spPr>
          <a:xfrm>
            <a:off x="838200" y="276155"/>
            <a:ext cx="10515600" cy="1325563"/>
          </a:xfrm>
        </p:spPr>
        <p:txBody>
          <a:bodyPr>
            <a:normAutofit/>
          </a:bodyPr>
          <a:lstStyle/>
          <a:p>
            <a:r>
              <a:rPr lang="en-US" dirty="0"/>
              <a:t>Agenda</a:t>
            </a:r>
            <a:endParaRPr lang="en-US" sz="2700" dirty="0"/>
          </a:p>
        </p:txBody>
      </p:sp>
      <p:sp>
        <p:nvSpPr>
          <p:cNvPr id="7" name="Content Placeholder 6">
            <a:extLst>
              <a:ext uri="{FF2B5EF4-FFF2-40B4-BE49-F238E27FC236}">
                <a16:creationId xmlns:a16="http://schemas.microsoft.com/office/drawing/2014/main" id="{9BB285FD-F39D-47F8-C9BB-E0964F57941A}"/>
              </a:ext>
            </a:extLst>
          </p:cNvPr>
          <p:cNvSpPr>
            <a:spLocks noGrp="1"/>
          </p:cNvSpPr>
          <p:nvPr>
            <p:ph idx="1"/>
          </p:nvPr>
        </p:nvSpPr>
        <p:spPr>
          <a:xfrm>
            <a:off x="838200" y="1461452"/>
            <a:ext cx="10809514" cy="4455824"/>
          </a:xfrm>
        </p:spPr>
        <p:txBody>
          <a:bodyPr>
            <a:normAutofit/>
          </a:bodyPr>
          <a:lstStyle/>
          <a:p>
            <a:pPr>
              <a:lnSpc>
                <a:spcPct val="150000"/>
              </a:lnSpc>
            </a:pPr>
            <a:r>
              <a:rPr lang="en-US" dirty="0"/>
              <a:t>Innovations in KDOT Right-of-Way</a:t>
            </a:r>
          </a:p>
          <a:p>
            <a:pPr lvl="1">
              <a:lnSpc>
                <a:spcPct val="150000"/>
              </a:lnSpc>
            </a:pPr>
            <a:r>
              <a:rPr lang="en-US" dirty="0"/>
              <a:t>Transportation Solutions </a:t>
            </a:r>
          </a:p>
          <a:p>
            <a:pPr lvl="1">
              <a:lnSpc>
                <a:spcPct val="150000"/>
              </a:lnSpc>
            </a:pPr>
            <a:r>
              <a:rPr lang="en-US" dirty="0"/>
              <a:t>Broadband Expansion </a:t>
            </a:r>
          </a:p>
          <a:p>
            <a:pPr>
              <a:lnSpc>
                <a:spcPct val="150000"/>
              </a:lnSpc>
            </a:pPr>
            <a:r>
              <a:rPr lang="en-US" dirty="0"/>
              <a:t>Innovative Technology Program Overview </a:t>
            </a:r>
          </a:p>
          <a:p>
            <a:pPr marL="457200" lvl="1" indent="0">
              <a:lnSpc>
                <a:spcPct val="150000"/>
              </a:lnSpc>
              <a:buNone/>
            </a:pPr>
            <a:endParaRPr lang="en-US" dirty="0"/>
          </a:p>
        </p:txBody>
      </p:sp>
      <p:pic>
        <p:nvPicPr>
          <p:cNvPr id="5" name="Picture 4">
            <a:extLst>
              <a:ext uri="{FF2B5EF4-FFF2-40B4-BE49-F238E27FC236}">
                <a16:creationId xmlns:a16="http://schemas.microsoft.com/office/drawing/2014/main" id="{02FB9E29-998B-F88B-D6A1-EE40DA6944CA}"/>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862BCB22-F37A-CF41-BC39-0F293AA267A5}"/>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967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69ADC-0AC1-DB14-8139-9F06E36EAB5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4AB81D2-DD06-650C-1C21-8F361C4B9BD0}"/>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C639E44C-F81E-F2E0-AA80-C95DD9282C2D}"/>
              </a:ext>
            </a:extLst>
          </p:cNvPr>
          <p:cNvSpPr>
            <a:spLocks noGrp="1"/>
          </p:cNvSpPr>
          <p:nvPr>
            <p:ph idx="1"/>
          </p:nvPr>
        </p:nvSpPr>
        <p:spPr>
          <a:xfrm>
            <a:off x="838200" y="1461452"/>
            <a:ext cx="10515600" cy="4455824"/>
          </a:xfrm>
        </p:spPr>
        <p:txBody>
          <a:bodyPr>
            <a:normAutofit/>
          </a:bodyPr>
          <a:lstStyle/>
          <a:p>
            <a:pPr>
              <a:lnSpc>
                <a:spcPct val="150000"/>
              </a:lnSpc>
            </a:pPr>
            <a:r>
              <a:rPr lang="en-US" dirty="0"/>
              <a:t>$20 Million Eisenhower Legacy Transportation Program (IKE) Initiative </a:t>
            </a:r>
          </a:p>
          <a:p>
            <a:pPr lvl="1">
              <a:lnSpc>
                <a:spcPct val="150000"/>
              </a:lnSpc>
            </a:pPr>
            <a:r>
              <a:rPr lang="en-US" dirty="0"/>
              <a:t>Leverage Innovative Technology Investment Opportunities to Position State for the Future </a:t>
            </a:r>
          </a:p>
          <a:p>
            <a:pPr lvl="1">
              <a:lnSpc>
                <a:spcPct val="150000"/>
              </a:lnSpc>
            </a:pPr>
            <a:r>
              <a:rPr lang="en-US" dirty="0"/>
              <a:t>Provide Financial Assistance to Partners for Projects that Promote Safety, Improve Access or Mobility and Implement New Transportation Technology in the Local Community of the Project</a:t>
            </a:r>
          </a:p>
        </p:txBody>
      </p:sp>
      <p:pic>
        <p:nvPicPr>
          <p:cNvPr id="5" name="Picture 4">
            <a:extLst>
              <a:ext uri="{FF2B5EF4-FFF2-40B4-BE49-F238E27FC236}">
                <a16:creationId xmlns:a16="http://schemas.microsoft.com/office/drawing/2014/main" id="{67432385-25E4-4D1A-A408-A1EC00EE7F59}"/>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D1A695E6-122B-F934-2795-434BC0D7F9B1}"/>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672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0E6A-4A4E-4464-8AD0-EE4402446C4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6EC6C10-E8EA-7AFC-34D8-999EDA759284}"/>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868BAFBB-BAB5-3BBE-65F8-4896647CAD13}"/>
              </a:ext>
            </a:extLst>
          </p:cNvPr>
          <p:cNvSpPr>
            <a:spLocks noGrp="1"/>
          </p:cNvSpPr>
          <p:nvPr>
            <p:ph idx="1"/>
          </p:nvPr>
        </p:nvSpPr>
        <p:spPr>
          <a:xfrm>
            <a:off x="838200" y="1461452"/>
            <a:ext cx="10515600" cy="4455824"/>
          </a:xfrm>
        </p:spPr>
        <p:txBody>
          <a:bodyPr>
            <a:normAutofit/>
          </a:bodyPr>
          <a:lstStyle/>
          <a:p>
            <a:pPr>
              <a:lnSpc>
                <a:spcPct val="150000"/>
              </a:lnSpc>
            </a:pPr>
            <a:r>
              <a:rPr lang="en-US" dirty="0"/>
              <a:t>Funding / Match Requirements</a:t>
            </a:r>
          </a:p>
          <a:p>
            <a:pPr lvl="1">
              <a:lnSpc>
                <a:spcPct val="150000"/>
              </a:lnSpc>
            </a:pPr>
            <a:r>
              <a:rPr lang="en-US" dirty="0"/>
              <a:t>$2 Million Available Per Fiscal Year</a:t>
            </a:r>
          </a:p>
          <a:p>
            <a:pPr lvl="1">
              <a:lnSpc>
                <a:spcPct val="150000"/>
              </a:lnSpc>
            </a:pPr>
            <a:r>
              <a:rPr lang="en-US" dirty="0"/>
              <a:t>Maximum of $1 Million Per Project</a:t>
            </a:r>
          </a:p>
          <a:p>
            <a:pPr lvl="1">
              <a:lnSpc>
                <a:spcPct val="150000"/>
              </a:lnSpc>
            </a:pPr>
            <a:r>
              <a:rPr lang="en-US" dirty="0"/>
              <a:t>Funds are for Reimbursement Only </a:t>
            </a:r>
          </a:p>
          <a:p>
            <a:pPr lvl="1">
              <a:lnSpc>
                <a:spcPct val="150000"/>
              </a:lnSpc>
            </a:pPr>
            <a:r>
              <a:rPr lang="en-US" dirty="0"/>
              <a:t>A Minimum of 25% Non-State Cash Match Required</a:t>
            </a:r>
          </a:p>
          <a:p>
            <a:pPr lvl="1">
              <a:lnSpc>
                <a:spcPct val="150000"/>
              </a:lnSpc>
            </a:pPr>
            <a:r>
              <a:rPr lang="en-US" dirty="0"/>
              <a:t>Non-Cash Local Matches Will Not Be Considered </a:t>
            </a:r>
          </a:p>
        </p:txBody>
      </p:sp>
      <p:pic>
        <p:nvPicPr>
          <p:cNvPr id="5" name="Picture 4">
            <a:extLst>
              <a:ext uri="{FF2B5EF4-FFF2-40B4-BE49-F238E27FC236}">
                <a16:creationId xmlns:a16="http://schemas.microsoft.com/office/drawing/2014/main" id="{ECFFE515-AF0F-2B52-49F6-151A22F9BF5F}"/>
              </a:ext>
            </a:extLst>
          </p:cNvPr>
          <p:cNvPicPr>
            <a:picLocks noChangeAspect="1"/>
          </p:cNvPicPr>
          <p:nvPr/>
        </p:nvPicPr>
        <p:blipFill>
          <a:blip r:embed="rId2"/>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FC387628-EAC3-364D-D63D-6F54F423E970}"/>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900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0DE2-D0A2-DFD4-F030-26194BDBCCE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C889133-CC84-046F-CDCE-D8402A3F69EA}"/>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B3666355-2AAB-2869-D512-9C1F5B1386AF}"/>
              </a:ext>
            </a:extLst>
          </p:cNvPr>
          <p:cNvSpPr>
            <a:spLocks noGrp="1"/>
          </p:cNvSpPr>
          <p:nvPr>
            <p:ph idx="1"/>
          </p:nvPr>
        </p:nvSpPr>
        <p:spPr>
          <a:xfrm>
            <a:off x="838200" y="1766252"/>
            <a:ext cx="10515600" cy="3099662"/>
          </a:xfrm>
        </p:spPr>
        <p:txBody>
          <a:bodyPr>
            <a:normAutofit/>
          </a:bodyPr>
          <a:lstStyle/>
          <a:p>
            <a:pPr>
              <a:lnSpc>
                <a:spcPct val="150000"/>
              </a:lnSpc>
            </a:pPr>
            <a:r>
              <a:rPr lang="en-US" dirty="0"/>
              <a:t>Eligible Applicants</a:t>
            </a:r>
          </a:p>
          <a:p>
            <a:pPr lvl="1">
              <a:lnSpc>
                <a:spcPct val="150000"/>
              </a:lnSpc>
            </a:pPr>
            <a:r>
              <a:rPr lang="en-US" dirty="0"/>
              <a:t>Projects typically will be administered by a local unit of government</a:t>
            </a:r>
          </a:p>
          <a:p>
            <a:pPr lvl="1">
              <a:lnSpc>
                <a:spcPct val="150000"/>
              </a:lnSpc>
            </a:pPr>
            <a:r>
              <a:rPr lang="en-US" dirty="0"/>
              <a:t>Non-governmental applications with a local government partner will also be considered </a:t>
            </a:r>
          </a:p>
          <a:p>
            <a:pPr lvl="1">
              <a:lnSpc>
                <a:spcPct val="150000"/>
              </a:lnSpc>
            </a:pPr>
            <a:r>
              <a:rPr lang="en-US" dirty="0"/>
              <a:t>Educational institutions may apply without any partners necessary </a:t>
            </a:r>
          </a:p>
        </p:txBody>
      </p:sp>
      <p:pic>
        <p:nvPicPr>
          <p:cNvPr id="5" name="Picture 4">
            <a:extLst>
              <a:ext uri="{FF2B5EF4-FFF2-40B4-BE49-F238E27FC236}">
                <a16:creationId xmlns:a16="http://schemas.microsoft.com/office/drawing/2014/main" id="{C0A2D63A-D8C6-52DA-3CB0-7AD6B03DFFB2}"/>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87977FF7-DAA2-EC14-C59E-B146CD4A2891}"/>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777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A5C007-3280-405E-9029-CE08C7D999CB}"/>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E0C9ACE0-53D7-43D4-9098-B8E1833FED18}"/>
              </a:ext>
            </a:extLst>
          </p:cNvPr>
          <p:cNvSpPr>
            <a:spLocks noGrp="1"/>
          </p:cNvSpPr>
          <p:nvPr>
            <p:ph idx="1"/>
          </p:nvPr>
        </p:nvSpPr>
        <p:spPr>
          <a:xfrm>
            <a:off x="838200" y="1461452"/>
            <a:ext cx="10515600" cy="4455824"/>
          </a:xfrm>
        </p:spPr>
        <p:txBody>
          <a:bodyPr>
            <a:normAutofit fontScale="85000" lnSpcReduction="10000"/>
          </a:bodyPr>
          <a:lstStyle/>
          <a:p>
            <a:pPr>
              <a:lnSpc>
                <a:spcPct val="150000"/>
              </a:lnSpc>
            </a:pPr>
            <a:r>
              <a:rPr lang="en-US" dirty="0"/>
              <a:t>Eligible Projects</a:t>
            </a:r>
          </a:p>
          <a:p>
            <a:pPr lvl="1">
              <a:lnSpc>
                <a:spcPct val="150000"/>
              </a:lnSpc>
            </a:pPr>
            <a:r>
              <a:rPr lang="en-US" dirty="0"/>
              <a:t>All Transportation System Projects are Eligible Including Roadway (on and off State System), Rail, Aviation, Unmanned Aerial Systems (UAS), Bike/Ped, Transit, Software and Technology Infrastructure</a:t>
            </a:r>
          </a:p>
          <a:p>
            <a:pPr lvl="1">
              <a:lnSpc>
                <a:spcPct val="150000"/>
              </a:lnSpc>
            </a:pPr>
            <a:r>
              <a:rPr lang="en-US" dirty="0"/>
              <a:t>Innovative Technology is Defined as Any Technology Not Currently Existing in the Local Community of the Project</a:t>
            </a:r>
          </a:p>
          <a:p>
            <a:pPr lvl="1">
              <a:lnSpc>
                <a:spcPct val="150000"/>
              </a:lnSpc>
            </a:pPr>
            <a:r>
              <a:rPr lang="en-US" dirty="0"/>
              <a:t>Candidate projects should include projects not eligible for other KDOT programs</a:t>
            </a:r>
          </a:p>
          <a:p>
            <a:pPr lvl="1">
              <a:lnSpc>
                <a:spcPct val="150000"/>
              </a:lnSpc>
            </a:pPr>
            <a:r>
              <a:rPr lang="en-US" dirty="0"/>
              <a:t>Additional Consideration Given to Projects that Improve Safety, Support Economic Growth, Retention or Recruitment of Business, Add Value to a KDOT Project</a:t>
            </a:r>
          </a:p>
        </p:txBody>
      </p:sp>
      <p:pic>
        <p:nvPicPr>
          <p:cNvPr id="5" name="Picture 4">
            <a:extLst>
              <a:ext uri="{FF2B5EF4-FFF2-40B4-BE49-F238E27FC236}">
                <a16:creationId xmlns:a16="http://schemas.microsoft.com/office/drawing/2014/main" id="{579A57C5-6611-4263-97FF-AFC0A5368854}"/>
              </a:ext>
            </a:extLst>
          </p:cNvPr>
          <p:cNvPicPr>
            <a:picLocks noChangeAspect="1"/>
          </p:cNvPicPr>
          <p:nvPr/>
        </p:nvPicPr>
        <p:blipFill>
          <a:blip r:embed="rId2"/>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8205445B-86B5-44F4-83D5-29756D78AD44}"/>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237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8D866-FD02-52DF-CF84-F995CCB986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2CA759E-CBD6-8C9D-9EE0-3975C988F71D}"/>
              </a:ext>
            </a:extLst>
          </p:cNvPr>
          <p:cNvPicPr>
            <a:picLocks noChangeAspect="1"/>
          </p:cNvPicPr>
          <p:nvPr/>
        </p:nvPicPr>
        <p:blipFill>
          <a:blip r:embed="rId2"/>
          <a:stretch>
            <a:fillRect/>
          </a:stretch>
        </p:blipFill>
        <p:spPr>
          <a:xfrm>
            <a:off x="10229849" y="5155453"/>
            <a:ext cx="1893863" cy="1575864"/>
          </a:xfrm>
          <a:prstGeom prst="rect">
            <a:avLst/>
          </a:prstGeom>
        </p:spPr>
      </p:pic>
      <p:sp>
        <p:nvSpPr>
          <p:cNvPr id="6" name="Title 5">
            <a:extLst>
              <a:ext uri="{FF2B5EF4-FFF2-40B4-BE49-F238E27FC236}">
                <a16:creationId xmlns:a16="http://schemas.microsoft.com/office/drawing/2014/main" id="{D039116D-816F-C19D-D22F-F8C1CF633303}"/>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C741FA9A-8A3E-3FE5-6FC7-6EC88E01BF2A}"/>
              </a:ext>
            </a:extLst>
          </p:cNvPr>
          <p:cNvSpPr>
            <a:spLocks noGrp="1"/>
          </p:cNvSpPr>
          <p:nvPr>
            <p:ph idx="1"/>
          </p:nvPr>
        </p:nvSpPr>
        <p:spPr>
          <a:xfrm>
            <a:off x="838200" y="1378426"/>
            <a:ext cx="10058402" cy="4101148"/>
          </a:xfrm>
        </p:spPr>
        <p:txBody>
          <a:bodyPr>
            <a:normAutofit fontScale="92500"/>
          </a:bodyPr>
          <a:lstStyle/>
          <a:p>
            <a:pPr>
              <a:lnSpc>
                <a:spcPct val="150000"/>
              </a:lnSpc>
            </a:pPr>
            <a:r>
              <a:rPr lang="en-US" dirty="0"/>
              <a:t>How to Apply</a:t>
            </a:r>
          </a:p>
          <a:p>
            <a:pPr lvl="1">
              <a:lnSpc>
                <a:spcPct val="150000"/>
              </a:lnSpc>
            </a:pPr>
            <a:r>
              <a:rPr lang="en-US" dirty="0"/>
              <a:t>Following the Summit, Submit a Project Concept Form</a:t>
            </a:r>
          </a:p>
          <a:p>
            <a:pPr lvl="1">
              <a:lnSpc>
                <a:spcPct val="150000"/>
              </a:lnSpc>
            </a:pPr>
            <a:r>
              <a:rPr lang="en-US" dirty="0"/>
              <a:t>Once KDOT has Reviewed Concepts, an Application will Sent</a:t>
            </a:r>
          </a:p>
          <a:p>
            <a:pPr lvl="1">
              <a:lnSpc>
                <a:spcPct val="150000"/>
              </a:lnSpc>
            </a:pPr>
            <a:r>
              <a:rPr lang="en-US" dirty="0"/>
              <a:t>All KDOT Innovative Technology Program Applications/Attachments Must be Submitted as a Single PDF Document via email to </a:t>
            </a:r>
            <a:r>
              <a:rPr lang="en-US" dirty="0">
                <a:hlinkClick r:id="rId3"/>
              </a:rPr>
              <a:t>InnovTechProgram@ks.gov</a:t>
            </a:r>
            <a:r>
              <a:rPr lang="en-US" dirty="0"/>
              <a:t>	</a:t>
            </a:r>
          </a:p>
          <a:p>
            <a:pPr lvl="1">
              <a:lnSpc>
                <a:spcPct val="150000"/>
              </a:lnSpc>
            </a:pPr>
            <a:r>
              <a:rPr lang="en-US" dirty="0"/>
              <a:t>Applications will be Reviewed by KDOT Innovative Technology Committee</a:t>
            </a:r>
          </a:p>
        </p:txBody>
      </p:sp>
      <p:sp>
        <p:nvSpPr>
          <p:cNvPr id="8" name="Rectangle 7">
            <a:extLst>
              <a:ext uri="{FF2B5EF4-FFF2-40B4-BE49-F238E27FC236}">
                <a16:creationId xmlns:a16="http://schemas.microsoft.com/office/drawing/2014/main" id="{9476D7DE-BF31-B163-3992-4D137F03E48D}"/>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29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A1655-A64B-16D2-DA03-1A3CF8D63E0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51B994A-8E3C-8F01-03C3-378529986E38}"/>
              </a:ext>
            </a:extLst>
          </p:cNvPr>
          <p:cNvSpPr>
            <a:spLocks noGrp="1"/>
          </p:cNvSpPr>
          <p:nvPr>
            <p:ph type="title"/>
          </p:nvPr>
        </p:nvSpPr>
        <p:spPr>
          <a:xfrm>
            <a:off x="838200" y="276155"/>
            <a:ext cx="10515600" cy="1325563"/>
          </a:xfrm>
        </p:spPr>
        <p:txBody>
          <a:bodyPr>
            <a:normAutofit fontScale="90000"/>
          </a:bodyPr>
          <a:lstStyle/>
          <a:p>
            <a:r>
              <a:rPr lang="en-US" dirty="0"/>
              <a:t>Innovative Technology Program</a:t>
            </a:r>
            <a:br>
              <a:rPr lang="en-US" dirty="0"/>
            </a:br>
            <a:r>
              <a:rPr lang="en-US" sz="2700" dirty="0"/>
              <a:t>(Transportation Technology Development State Fund Set-Aside)</a:t>
            </a:r>
          </a:p>
        </p:txBody>
      </p:sp>
      <p:sp>
        <p:nvSpPr>
          <p:cNvPr id="7" name="Content Placeholder 6">
            <a:extLst>
              <a:ext uri="{FF2B5EF4-FFF2-40B4-BE49-F238E27FC236}">
                <a16:creationId xmlns:a16="http://schemas.microsoft.com/office/drawing/2014/main" id="{2C35B2C6-38D8-E8CD-B4F9-2B03F7D38674}"/>
              </a:ext>
            </a:extLst>
          </p:cNvPr>
          <p:cNvSpPr>
            <a:spLocks noGrp="1"/>
          </p:cNvSpPr>
          <p:nvPr>
            <p:ph idx="1"/>
          </p:nvPr>
        </p:nvSpPr>
        <p:spPr>
          <a:xfrm>
            <a:off x="838200" y="1461452"/>
            <a:ext cx="10515600" cy="4329748"/>
          </a:xfrm>
        </p:spPr>
        <p:txBody>
          <a:bodyPr>
            <a:normAutofit/>
          </a:bodyPr>
          <a:lstStyle/>
          <a:p>
            <a:pPr>
              <a:lnSpc>
                <a:spcPct val="150000"/>
              </a:lnSpc>
            </a:pPr>
            <a:r>
              <a:rPr lang="en-US" dirty="0"/>
              <a:t>Fall 2024/Spring 2025 Awardees</a:t>
            </a:r>
          </a:p>
          <a:p>
            <a:pPr lvl="1">
              <a:lnSpc>
                <a:spcPct val="150000"/>
              </a:lnSpc>
            </a:pPr>
            <a:r>
              <a:rPr lang="en-US" dirty="0"/>
              <a:t>20 Awardees; $4.5M State funds; $5.97M Total Project Cost</a:t>
            </a:r>
          </a:p>
          <a:p>
            <a:pPr lvl="1">
              <a:lnSpc>
                <a:spcPct val="150000"/>
              </a:lnSpc>
            </a:pPr>
            <a:r>
              <a:rPr lang="en-US" dirty="0"/>
              <a:t>Highlight of Selected Projects</a:t>
            </a:r>
          </a:p>
          <a:p>
            <a:pPr lvl="2">
              <a:lnSpc>
                <a:spcPct val="100000"/>
              </a:lnSpc>
            </a:pPr>
            <a:r>
              <a:rPr lang="en-US" dirty="0"/>
              <a:t>Autonomous Agriculture Vehicle Pilot</a:t>
            </a:r>
          </a:p>
          <a:p>
            <a:pPr lvl="2">
              <a:lnSpc>
                <a:spcPct val="100000"/>
              </a:lnSpc>
            </a:pPr>
            <a:r>
              <a:rPr lang="en-US" dirty="0"/>
              <a:t>Blocked Rail Crossing Alert System Pilot</a:t>
            </a:r>
          </a:p>
          <a:p>
            <a:pPr lvl="2">
              <a:lnSpc>
                <a:spcPct val="100000"/>
              </a:lnSpc>
            </a:pPr>
            <a:r>
              <a:rPr lang="en-US" dirty="0"/>
              <a:t>Improving Multi-modal Safety Using Advanced AI</a:t>
            </a:r>
          </a:p>
          <a:p>
            <a:pPr lvl="2">
              <a:lnSpc>
                <a:spcPct val="100000"/>
              </a:lnSpc>
            </a:pPr>
            <a:r>
              <a:rPr lang="en-US" dirty="0"/>
              <a:t>Pavement Management/Assessment App Using AI (5 projects)</a:t>
            </a:r>
          </a:p>
          <a:p>
            <a:pPr lvl="2">
              <a:lnSpc>
                <a:spcPct val="100000"/>
              </a:lnSpc>
            </a:pPr>
            <a:r>
              <a:rPr lang="en-US" dirty="0"/>
              <a:t>Advanced Aviation and Engineering Research Operations (UAS/AAM)</a:t>
            </a:r>
          </a:p>
          <a:p>
            <a:pPr lvl="2">
              <a:lnSpc>
                <a:spcPct val="100000"/>
              </a:lnSpc>
            </a:pPr>
            <a:r>
              <a:rPr lang="en-US" dirty="0"/>
              <a:t>VIN Inspection Program Modernization</a:t>
            </a:r>
          </a:p>
          <a:p>
            <a:pPr lvl="2">
              <a:lnSpc>
                <a:spcPct val="100000"/>
              </a:lnSpc>
            </a:pPr>
            <a:endParaRPr lang="en-US" dirty="0"/>
          </a:p>
          <a:p>
            <a:pPr lvl="2">
              <a:lnSpc>
                <a:spcPct val="150000"/>
              </a:lnSpc>
            </a:pPr>
            <a:endParaRPr lang="en-US" dirty="0"/>
          </a:p>
        </p:txBody>
      </p:sp>
      <p:pic>
        <p:nvPicPr>
          <p:cNvPr id="5" name="Picture 4">
            <a:extLst>
              <a:ext uri="{FF2B5EF4-FFF2-40B4-BE49-F238E27FC236}">
                <a16:creationId xmlns:a16="http://schemas.microsoft.com/office/drawing/2014/main" id="{D69781E0-5684-BEEF-75B8-AC833087F2E9}"/>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4E1F8036-601A-BEF4-4DA4-5D18D6C3E370}"/>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A89CF99-956E-579C-1BC2-6F6F4B6197C1}"/>
              </a:ext>
            </a:extLst>
          </p:cNvPr>
          <p:cNvPicPr>
            <a:picLocks noChangeAspect="1"/>
          </p:cNvPicPr>
          <p:nvPr/>
        </p:nvPicPr>
        <p:blipFill>
          <a:blip r:embed="rId4"/>
          <a:stretch>
            <a:fillRect/>
          </a:stretch>
        </p:blipFill>
        <p:spPr>
          <a:xfrm>
            <a:off x="7684910" y="2678533"/>
            <a:ext cx="3491870" cy="1895586"/>
          </a:xfrm>
          <a:prstGeom prst="rect">
            <a:avLst/>
          </a:prstGeom>
        </p:spPr>
      </p:pic>
    </p:spTree>
    <p:extLst>
      <p:ext uri="{BB962C8B-B14F-4D97-AF65-F5344CB8AC3E}">
        <p14:creationId xmlns:p14="http://schemas.microsoft.com/office/powerpoint/2010/main" val="1148390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215C575-854E-8173-F27A-4A16534F204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4427289" y="3047988"/>
            <a:ext cx="3685320" cy="3643666"/>
          </a:xfrm>
          <a:prstGeom prst="rect">
            <a:avLst/>
          </a:prstGeom>
        </p:spPr>
      </p:pic>
      <p:sp>
        <p:nvSpPr>
          <p:cNvPr id="9" name="Content Placeholder 8">
            <a:extLst>
              <a:ext uri="{FF2B5EF4-FFF2-40B4-BE49-F238E27FC236}">
                <a16:creationId xmlns:a16="http://schemas.microsoft.com/office/drawing/2014/main" id="{27322A89-D60C-9D33-3D95-437C371156A2}"/>
              </a:ext>
            </a:extLst>
          </p:cNvPr>
          <p:cNvSpPr>
            <a:spLocks noGrp="1"/>
          </p:cNvSpPr>
          <p:nvPr>
            <p:ph idx="1"/>
          </p:nvPr>
        </p:nvSpPr>
        <p:spPr>
          <a:xfrm>
            <a:off x="5163635" y="1302087"/>
            <a:ext cx="2003194" cy="1419342"/>
          </a:xfrm>
        </p:spPr>
        <p:txBody>
          <a:bodyPr>
            <a:normAutofit/>
          </a:bodyPr>
          <a:lstStyle/>
          <a:p>
            <a:pPr marL="0" indent="0" algn="ctr">
              <a:buNone/>
            </a:pPr>
            <a:r>
              <a:rPr lang="en-US" sz="2000" dirty="0"/>
              <a:t>Fact Sheet</a:t>
            </a:r>
          </a:p>
        </p:txBody>
      </p:sp>
      <p:pic>
        <p:nvPicPr>
          <p:cNvPr id="7" name="Picture 6">
            <a:extLst>
              <a:ext uri="{FF2B5EF4-FFF2-40B4-BE49-F238E27FC236}">
                <a16:creationId xmlns:a16="http://schemas.microsoft.com/office/drawing/2014/main" id="{CB4ABADA-8EA8-7FF6-B3DB-7D85ED64492B}"/>
              </a:ext>
            </a:extLst>
          </p:cNvPr>
          <p:cNvPicPr>
            <a:picLocks noChangeAspect="1"/>
          </p:cNvPicPr>
          <p:nvPr/>
        </p:nvPicPr>
        <p:blipFill>
          <a:blip r:embed="rId4"/>
          <a:stretch>
            <a:fillRect/>
          </a:stretch>
        </p:blipFill>
        <p:spPr>
          <a:xfrm>
            <a:off x="8595745" y="3189514"/>
            <a:ext cx="3502140" cy="3502140"/>
          </a:xfrm>
          <a:prstGeom prst="rect">
            <a:avLst/>
          </a:prstGeom>
        </p:spPr>
      </p:pic>
      <p:pic>
        <p:nvPicPr>
          <p:cNvPr id="10" name="Picture 9">
            <a:extLst>
              <a:ext uri="{FF2B5EF4-FFF2-40B4-BE49-F238E27FC236}">
                <a16:creationId xmlns:a16="http://schemas.microsoft.com/office/drawing/2014/main" id="{95B870AE-B9DB-2513-5092-4A647ABFDB83}"/>
              </a:ext>
            </a:extLst>
          </p:cNvPr>
          <p:cNvPicPr>
            <a:picLocks noChangeAspect="1"/>
          </p:cNvPicPr>
          <p:nvPr/>
        </p:nvPicPr>
        <p:blipFill>
          <a:blip r:embed="rId5"/>
          <a:stretch>
            <a:fillRect/>
          </a:stretch>
        </p:blipFill>
        <p:spPr>
          <a:xfrm>
            <a:off x="94115" y="3083556"/>
            <a:ext cx="3685320" cy="3685320"/>
          </a:xfrm>
          <a:prstGeom prst="rect">
            <a:avLst/>
          </a:prstGeom>
        </p:spPr>
      </p:pic>
      <p:sp>
        <p:nvSpPr>
          <p:cNvPr id="11" name="Content Placeholder 8">
            <a:extLst>
              <a:ext uri="{FF2B5EF4-FFF2-40B4-BE49-F238E27FC236}">
                <a16:creationId xmlns:a16="http://schemas.microsoft.com/office/drawing/2014/main" id="{BF9A06FC-0462-2B0E-4CC9-2C8819CB749B}"/>
              </a:ext>
            </a:extLst>
          </p:cNvPr>
          <p:cNvSpPr txBox="1">
            <a:spLocks/>
          </p:cNvSpPr>
          <p:nvPr/>
        </p:nvSpPr>
        <p:spPr>
          <a:xfrm>
            <a:off x="852892" y="1400058"/>
            <a:ext cx="2003194" cy="14193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dirty="0"/>
              <a:t>Innovative Technology Program Web Page</a:t>
            </a:r>
          </a:p>
          <a:p>
            <a:pPr marL="0" indent="0" fontAlgn="auto">
              <a:spcAft>
                <a:spcPts val="0"/>
              </a:spcAft>
              <a:buFont typeface="Arial" panose="020B0604020202020204" pitchFamily="34" charset="0"/>
              <a:buNone/>
            </a:pPr>
            <a:endParaRPr lang="en-US" sz="2000" dirty="0"/>
          </a:p>
        </p:txBody>
      </p:sp>
      <p:sp>
        <p:nvSpPr>
          <p:cNvPr id="13" name="Content Placeholder 8">
            <a:extLst>
              <a:ext uri="{FF2B5EF4-FFF2-40B4-BE49-F238E27FC236}">
                <a16:creationId xmlns:a16="http://schemas.microsoft.com/office/drawing/2014/main" id="{981DA7A7-33A4-6457-B0A6-4237919A57BF}"/>
              </a:ext>
            </a:extLst>
          </p:cNvPr>
          <p:cNvSpPr txBox="1">
            <a:spLocks/>
          </p:cNvSpPr>
          <p:nvPr/>
        </p:nvSpPr>
        <p:spPr>
          <a:xfrm>
            <a:off x="9345218" y="1302087"/>
            <a:ext cx="2003194" cy="14193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dirty="0"/>
              <a:t>Concept Submittal Form</a:t>
            </a:r>
          </a:p>
        </p:txBody>
      </p:sp>
    </p:spTree>
    <p:extLst>
      <p:ext uri="{BB962C8B-B14F-4D97-AF65-F5344CB8AC3E}">
        <p14:creationId xmlns:p14="http://schemas.microsoft.com/office/powerpoint/2010/main" val="3340253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4848E2-1A37-A9F3-46AE-B436F8825086}"/>
              </a:ext>
            </a:extLst>
          </p:cNvPr>
          <p:cNvSpPr>
            <a:spLocks noGrp="1"/>
          </p:cNvSpPr>
          <p:nvPr>
            <p:ph type="title"/>
          </p:nvPr>
        </p:nvSpPr>
        <p:spPr>
          <a:xfrm>
            <a:off x="838199" y="4428000"/>
            <a:ext cx="6143626" cy="1400400"/>
          </a:xfrm>
        </p:spPr>
        <p:txBody>
          <a:bodyPr vert="horz" wrap="square" lIns="91440" tIns="45720" rIns="91440" bIns="45720" rtlCol="0" anchor="b">
            <a:normAutofit/>
          </a:bodyPr>
          <a:lstStyle/>
          <a:p>
            <a:r>
              <a:rPr lang="en-US" sz="4300" kern="1200" dirty="0">
                <a:solidFill>
                  <a:schemeClr val="bg1"/>
                </a:solidFill>
                <a:latin typeface="+mj-lt"/>
                <a:ea typeface="+mj-ea"/>
                <a:cs typeface="+mj-cs"/>
              </a:rPr>
              <a:t>Innovative Technology Summit </a:t>
            </a:r>
          </a:p>
        </p:txBody>
      </p:sp>
      <p:pic>
        <p:nvPicPr>
          <p:cNvPr id="6" name="Picture 5" descr="A person giving a presentation&#10;&#10;AI-generated content may be incorrect.">
            <a:extLst>
              <a:ext uri="{FF2B5EF4-FFF2-40B4-BE49-F238E27FC236}">
                <a16:creationId xmlns:a16="http://schemas.microsoft.com/office/drawing/2014/main" id="{BE09A707-F1ED-1E4B-FC9F-2C91F70CC997}"/>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5" name="Content Placeholder 4" descr="Text&#10;&#10;AI-generated content may be incorrect.">
            <a:extLst>
              <a:ext uri="{FF2B5EF4-FFF2-40B4-BE49-F238E27FC236}">
                <a16:creationId xmlns:a16="http://schemas.microsoft.com/office/drawing/2014/main" id="{D4210019-F6C1-6239-DA6A-3691A3057A00}"/>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rcRect b="-2"/>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a:scene3d>
            <a:camera prst="perspectiveRelaxed">
              <a:rot lat="19800000" lon="1200000" rev="20820000"/>
            </a:camera>
            <a:lightRig rig="threePt" dir="t"/>
          </a:scene3d>
          <a:sp3d contourW="6350" prstMaterial="matte">
            <a:bevelT w="101600" h="101600"/>
            <a:contourClr>
              <a:srgbClr val="969696"/>
            </a:contourClr>
          </a:sp3d>
        </p:spPr>
      </p:pic>
      <p:grpSp>
        <p:nvGrpSpPr>
          <p:cNvPr id="17" name="Group 16">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8" name="Freeform: Shape 17">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Rectangle 6">
            <a:extLst>
              <a:ext uri="{FF2B5EF4-FFF2-40B4-BE49-F238E27FC236}">
                <a16:creationId xmlns:a16="http://schemas.microsoft.com/office/drawing/2014/main" id="{5D0FC82F-0F52-675E-052D-744DC1B09DE8}"/>
              </a:ext>
            </a:extLst>
          </p:cNvPr>
          <p:cNvSpPr/>
          <p:nvPr/>
        </p:nvSpPr>
        <p:spPr>
          <a:xfrm>
            <a:off x="8591923" y="4151557"/>
            <a:ext cx="3130688" cy="2585323"/>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Join us next year!</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97841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E4734-B3CE-4753-8BFE-2B88CEB97780}"/>
              </a:ext>
            </a:extLst>
          </p:cNvPr>
          <p:cNvSpPr>
            <a:spLocks noGrp="1"/>
          </p:cNvSpPr>
          <p:nvPr>
            <p:ph type="title"/>
          </p:nvPr>
        </p:nvSpPr>
        <p:spPr>
          <a:xfrm>
            <a:off x="838200" y="2103436"/>
            <a:ext cx="10515600" cy="1325563"/>
          </a:xfrm>
        </p:spPr>
        <p:txBody>
          <a:bodyPr>
            <a:normAutofit fontScale="90000"/>
          </a:bodyPr>
          <a:lstStyle/>
          <a:p>
            <a:pPr algn="ctr"/>
            <a:r>
              <a:rPr lang="en-US" dirty="0"/>
              <a:t>Questions?</a:t>
            </a:r>
            <a:br>
              <a:rPr lang="en-US" dirty="0"/>
            </a:br>
            <a:br>
              <a:rPr lang="en-US" dirty="0"/>
            </a:br>
            <a:r>
              <a:rPr lang="en-US" b="0" dirty="0"/>
              <a:t>William “Mitch” Sothers, P.E.</a:t>
            </a:r>
            <a:br>
              <a:rPr lang="en-US" b="0" dirty="0"/>
            </a:br>
            <a:r>
              <a:rPr lang="en-US" b="0" dirty="0"/>
              <a:t>Chief, Bureau of Innovative Technologies</a:t>
            </a:r>
            <a:br>
              <a:rPr lang="en-US" b="0" dirty="0"/>
            </a:br>
            <a:r>
              <a:rPr lang="en-US" b="0" dirty="0"/>
              <a:t>mitch.sothers@ks.gov </a:t>
            </a:r>
          </a:p>
        </p:txBody>
      </p:sp>
      <p:pic>
        <p:nvPicPr>
          <p:cNvPr id="6" name="Picture 5">
            <a:extLst>
              <a:ext uri="{FF2B5EF4-FFF2-40B4-BE49-F238E27FC236}">
                <a16:creationId xmlns:a16="http://schemas.microsoft.com/office/drawing/2014/main" id="{A5D6B567-3B2A-496B-BF1B-D57A2DB1AD49}"/>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EFB4FE41-20EA-494D-9CDD-EABCE4555DC6}"/>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89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A5C007-3280-405E-9029-CE08C7D999CB}"/>
              </a:ext>
            </a:extLst>
          </p:cNvPr>
          <p:cNvSpPr>
            <a:spLocks noGrp="1"/>
          </p:cNvSpPr>
          <p:nvPr>
            <p:ph type="title"/>
          </p:nvPr>
        </p:nvSpPr>
        <p:spPr>
          <a:xfrm>
            <a:off x="442527" y="177710"/>
            <a:ext cx="10515600" cy="1325563"/>
          </a:xfrm>
        </p:spPr>
        <p:txBody>
          <a:bodyPr/>
          <a:lstStyle/>
          <a:p>
            <a:r>
              <a:rPr lang="en-US" dirty="0"/>
              <a:t>Innovative Connected Technologies</a:t>
            </a:r>
            <a:br>
              <a:rPr lang="en-US" dirty="0"/>
            </a:br>
            <a:r>
              <a:rPr lang="en-US" sz="2400" dirty="0"/>
              <a:t>State Fund Set-Aside </a:t>
            </a:r>
            <a:endParaRPr lang="en-US" dirty="0"/>
          </a:p>
        </p:txBody>
      </p:sp>
      <p:sp>
        <p:nvSpPr>
          <p:cNvPr id="7" name="Content Placeholder 6">
            <a:extLst>
              <a:ext uri="{FF2B5EF4-FFF2-40B4-BE49-F238E27FC236}">
                <a16:creationId xmlns:a16="http://schemas.microsoft.com/office/drawing/2014/main" id="{E0C9ACE0-53D7-43D4-9098-B8E1833FED18}"/>
              </a:ext>
            </a:extLst>
          </p:cNvPr>
          <p:cNvSpPr>
            <a:spLocks noGrp="1"/>
          </p:cNvSpPr>
          <p:nvPr>
            <p:ph idx="1"/>
          </p:nvPr>
        </p:nvSpPr>
        <p:spPr>
          <a:xfrm>
            <a:off x="442527" y="1415143"/>
            <a:ext cx="7416959" cy="4566601"/>
          </a:xfrm>
        </p:spPr>
        <p:txBody>
          <a:bodyPr>
            <a:normAutofit lnSpcReduction="10000"/>
          </a:bodyPr>
          <a:lstStyle/>
          <a:p>
            <a:pPr>
              <a:lnSpc>
                <a:spcPct val="100000"/>
              </a:lnSpc>
            </a:pPr>
            <a:r>
              <a:rPr lang="en-US" dirty="0"/>
              <a:t>Focus on Installation of Conduit and Fiber within KDOT Right-of-Way</a:t>
            </a:r>
          </a:p>
          <a:p>
            <a:pPr lvl="1">
              <a:lnSpc>
                <a:spcPct val="150000"/>
              </a:lnSpc>
            </a:pPr>
            <a:r>
              <a:rPr lang="en-US" dirty="0"/>
              <a:t>Funded at $10 Million per Fiscal Year</a:t>
            </a:r>
          </a:p>
          <a:p>
            <a:pPr lvl="1">
              <a:lnSpc>
                <a:spcPct val="150000"/>
              </a:lnSpc>
            </a:pPr>
            <a:r>
              <a:rPr lang="en-US" dirty="0"/>
              <a:t>Intelligent Transportation Systems</a:t>
            </a:r>
          </a:p>
          <a:p>
            <a:pPr lvl="1">
              <a:lnSpc>
                <a:spcPct val="150000"/>
              </a:lnSpc>
            </a:pPr>
            <a:r>
              <a:rPr lang="en-US" dirty="0"/>
              <a:t>Future Innovative Transportation Solutions</a:t>
            </a:r>
          </a:p>
          <a:p>
            <a:pPr lvl="1">
              <a:lnSpc>
                <a:spcPct val="150000"/>
              </a:lnSpc>
            </a:pPr>
            <a:r>
              <a:rPr lang="en-US" dirty="0"/>
              <a:t>Provide Infrastructure for Broadband Expansion</a:t>
            </a:r>
          </a:p>
          <a:p>
            <a:pPr lvl="1">
              <a:lnSpc>
                <a:spcPct val="150000"/>
              </a:lnSpc>
            </a:pPr>
            <a:r>
              <a:rPr lang="en-US" dirty="0"/>
              <a:t>Leveraged IKE Funds to Receive Federal Funds</a:t>
            </a:r>
          </a:p>
          <a:p>
            <a:pPr lvl="1">
              <a:lnSpc>
                <a:spcPct val="150000"/>
              </a:lnSpc>
            </a:pPr>
            <a:r>
              <a:rPr lang="en-US" dirty="0"/>
              <a:t>Broadband Policy</a:t>
            </a:r>
          </a:p>
          <a:p>
            <a:pPr marL="0" indent="0">
              <a:lnSpc>
                <a:spcPct val="150000"/>
              </a:lnSpc>
              <a:buNone/>
            </a:pPr>
            <a:endParaRPr lang="en-US" dirty="0"/>
          </a:p>
        </p:txBody>
      </p:sp>
      <p:pic>
        <p:nvPicPr>
          <p:cNvPr id="5" name="Picture 4">
            <a:extLst>
              <a:ext uri="{FF2B5EF4-FFF2-40B4-BE49-F238E27FC236}">
                <a16:creationId xmlns:a16="http://schemas.microsoft.com/office/drawing/2014/main" id="{579A57C5-6611-4263-97FF-AFC0A5368854}"/>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8205445B-86B5-44F4-83D5-29756D78AD44}"/>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3ADA149-06E4-FBD6-914E-201F4AEEEC0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178025" y="1172895"/>
            <a:ext cx="3962174" cy="3982558"/>
          </a:xfrm>
          <a:prstGeom prst="rect">
            <a:avLst/>
          </a:prstGeom>
        </p:spPr>
      </p:pic>
    </p:spTree>
    <p:extLst>
      <p:ext uri="{BB962C8B-B14F-4D97-AF65-F5344CB8AC3E}">
        <p14:creationId xmlns:p14="http://schemas.microsoft.com/office/powerpoint/2010/main" val="2382802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51713-9D4D-8799-FC69-A03470BD766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04D84DB-FC66-7891-4BEE-F0D214650ECA}"/>
              </a:ext>
            </a:extLst>
          </p:cNvPr>
          <p:cNvSpPr>
            <a:spLocks noGrp="1"/>
          </p:cNvSpPr>
          <p:nvPr>
            <p:ph type="title"/>
          </p:nvPr>
        </p:nvSpPr>
        <p:spPr/>
        <p:txBody>
          <a:bodyPr/>
          <a:lstStyle/>
          <a:p>
            <a:endParaRPr lang="en-US" dirty="0"/>
          </a:p>
        </p:txBody>
      </p:sp>
      <p:pic>
        <p:nvPicPr>
          <p:cNvPr id="10" name="Picture 9">
            <a:extLst>
              <a:ext uri="{FF2B5EF4-FFF2-40B4-BE49-F238E27FC236}">
                <a16:creationId xmlns:a16="http://schemas.microsoft.com/office/drawing/2014/main" id="{0425BD8D-1025-9989-03B7-2A5C4B9B5734}"/>
              </a:ext>
            </a:extLst>
          </p:cNvPr>
          <p:cNvPicPr>
            <a:picLocks noChangeAspect="1"/>
          </p:cNvPicPr>
          <p:nvPr/>
        </p:nvPicPr>
        <p:blipFill>
          <a:blip r:embed="rId3"/>
          <a:stretch>
            <a:fillRect/>
          </a:stretch>
        </p:blipFill>
        <p:spPr>
          <a:xfrm>
            <a:off x="39995" y="68519"/>
            <a:ext cx="12112010" cy="6720961"/>
          </a:xfrm>
          <a:prstGeom prst="rect">
            <a:avLst/>
          </a:prstGeom>
        </p:spPr>
      </p:pic>
    </p:spTree>
    <p:extLst>
      <p:ext uri="{BB962C8B-B14F-4D97-AF65-F5344CB8AC3E}">
        <p14:creationId xmlns:p14="http://schemas.microsoft.com/office/powerpoint/2010/main" val="223217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FA37-1C02-BDA8-0039-66F367AF3B3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ABBA9F3-EF01-5D7F-6066-184D65652920}"/>
              </a:ext>
            </a:extLst>
          </p:cNvPr>
          <p:cNvSpPr>
            <a:spLocks noGrp="1"/>
          </p:cNvSpPr>
          <p:nvPr>
            <p:ph type="title"/>
          </p:nvPr>
        </p:nvSpPr>
        <p:spPr>
          <a:xfrm>
            <a:off x="442527" y="177710"/>
            <a:ext cx="10515600" cy="1325563"/>
          </a:xfrm>
        </p:spPr>
        <p:txBody>
          <a:bodyPr/>
          <a:lstStyle/>
          <a:p>
            <a:r>
              <a:rPr lang="en-US" dirty="0"/>
              <a:t>Innovative Connected Technologies</a:t>
            </a:r>
            <a:br>
              <a:rPr lang="en-US" dirty="0"/>
            </a:br>
            <a:r>
              <a:rPr lang="en-US" sz="2400" dirty="0"/>
              <a:t>State Fund Set-Aside </a:t>
            </a:r>
            <a:endParaRPr lang="en-US" dirty="0"/>
          </a:p>
        </p:txBody>
      </p:sp>
      <p:sp>
        <p:nvSpPr>
          <p:cNvPr id="7" name="Content Placeholder 6">
            <a:extLst>
              <a:ext uri="{FF2B5EF4-FFF2-40B4-BE49-F238E27FC236}">
                <a16:creationId xmlns:a16="http://schemas.microsoft.com/office/drawing/2014/main" id="{E9E0AA11-752E-8A77-D260-6B9668643A71}"/>
              </a:ext>
            </a:extLst>
          </p:cNvPr>
          <p:cNvSpPr>
            <a:spLocks noGrp="1"/>
          </p:cNvSpPr>
          <p:nvPr>
            <p:ph idx="1"/>
          </p:nvPr>
        </p:nvSpPr>
        <p:spPr>
          <a:xfrm>
            <a:off x="442527" y="1415143"/>
            <a:ext cx="7928587" cy="4566601"/>
          </a:xfrm>
        </p:spPr>
        <p:txBody>
          <a:bodyPr>
            <a:normAutofit/>
          </a:bodyPr>
          <a:lstStyle/>
          <a:p>
            <a:pPr>
              <a:lnSpc>
                <a:spcPct val="100000"/>
              </a:lnSpc>
            </a:pPr>
            <a:r>
              <a:rPr lang="en-US" dirty="0"/>
              <a:t>Partnered with Kansas Department of Commerce and Other Partners to Apply/Receive a Middle Mile Grant</a:t>
            </a:r>
          </a:p>
          <a:p>
            <a:pPr>
              <a:lnSpc>
                <a:spcPct val="100000"/>
              </a:lnSpc>
            </a:pPr>
            <a:r>
              <a:rPr lang="en-US" dirty="0"/>
              <a:t>Leveraged State Funds to Receive Federal Funds - $26M Match $43M Federal Funding</a:t>
            </a:r>
          </a:p>
          <a:p>
            <a:pPr>
              <a:lnSpc>
                <a:spcPct val="100000"/>
              </a:lnSpc>
            </a:pPr>
            <a:r>
              <a:rPr lang="en-US" dirty="0"/>
              <a:t>Approximately 533 Route Miles of Conduit and Fiber and 105 Miles of Blown Fiber in Existing KDOT Conduit</a:t>
            </a:r>
          </a:p>
          <a:p>
            <a:pPr marL="0" indent="0">
              <a:lnSpc>
                <a:spcPct val="150000"/>
              </a:lnSpc>
              <a:buNone/>
            </a:pPr>
            <a:endParaRPr lang="en-US" dirty="0"/>
          </a:p>
        </p:txBody>
      </p:sp>
      <p:pic>
        <p:nvPicPr>
          <p:cNvPr id="5" name="Picture 4">
            <a:extLst>
              <a:ext uri="{FF2B5EF4-FFF2-40B4-BE49-F238E27FC236}">
                <a16:creationId xmlns:a16="http://schemas.microsoft.com/office/drawing/2014/main" id="{DAB9867B-B977-ACCF-7001-46F17EA611A5}"/>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CF60DB61-D3E9-C541-12E7-B413F03F3138}"/>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E20C515-D07F-BE6D-91DF-A13E320CD8F9}"/>
              </a:ext>
            </a:extLst>
          </p:cNvPr>
          <p:cNvPicPr>
            <a:picLocks noChangeAspect="1"/>
          </p:cNvPicPr>
          <p:nvPr/>
        </p:nvPicPr>
        <p:blipFill>
          <a:blip r:embed="rId4"/>
          <a:stretch>
            <a:fillRect/>
          </a:stretch>
        </p:blipFill>
        <p:spPr>
          <a:xfrm>
            <a:off x="8388627" y="1753478"/>
            <a:ext cx="3303634" cy="2286088"/>
          </a:xfrm>
          <a:prstGeom prst="rect">
            <a:avLst/>
          </a:prstGeom>
        </p:spPr>
      </p:pic>
    </p:spTree>
    <p:extLst>
      <p:ext uri="{BB962C8B-B14F-4D97-AF65-F5344CB8AC3E}">
        <p14:creationId xmlns:p14="http://schemas.microsoft.com/office/powerpoint/2010/main" val="3396180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D72EE-B668-2970-AD98-9B83BD32B1D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CFA0D2-FB98-D99C-CDF8-CAC1E183E002}"/>
              </a:ext>
            </a:extLst>
          </p:cNvPr>
          <p:cNvSpPr>
            <a:spLocks noGrp="1"/>
          </p:cNvSpPr>
          <p:nvPr>
            <p:ph type="title"/>
          </p:nvPr>
        </p:nvSpPr>
        <p:spPr>
          <a:xfrm>
            <a:off x="442527" y="177710"/>
            <a:ext cx="10515600" cy="1325563"/>
          </a:xfrm>
        </p:spPr>
        <p:txBody>
          <a:bodyPr>
            <a:normAutofit fontScale="90000"/>
          </a:bodyPr>
          <a:lstStyle/>
          <a:p>
            <a:pPr>
              <a:lnSpc>
                <a:spcPct val="100000"/>
              </a:lnSpc>
            </a:pPr>
            <a:r>
              <a:rPr lang="en-US" sz="4000" dirty="0"/>
              <a:t>Kansas Broadband Acceleration Grants (BAG)</a:t>
            </a:r>
            <a:br>
              <a:rPr lang="en-US" sz="4000" dirty="0"/>
            </a:br>
            <a:r>
              <a:rPr lang="en-US" sz="2700" dirty="0"/>
              <a:t>Broadband Infrastructure Construction Grant Fund</a:t>
            </a:r>
            <a:endParaRPr lang="en-US" dirty="0"/>
          </a:p>
        </p:txBody>
      </p:sp>
      <p:sp>
        <p:nvSpPr>
          <p:cNvPr id="7" name="Content Placeholder 6">
            <a:extLst>
              <a:ext uri="{FF2B5EF4-FFF2-40B4-BE49-F238E27FC236}">
                <a16:creationId xmlns:a16="http://schemas.microsoft.com/office/drawing/2014/main" id="{CB36370D-716D-9395-ADD5-CEA7CFF7D766}"/>
              </a:ext>
            </a:extLst>
          </p:cNvPr>
          <p:cNvSpPr>
            <a:spLocks noGrp="1"/>
          </p:cNvSpPr>
          <p:nvPr>
            <p:ph idx="1"/>
          </p:nvPr>
        </p:nvSpPr>
        <p:spPr>
          <a:xfrm>
            <a:off x="442527" y="1415143"/>
            <a:ext cx="7928587" cy="4566601"/>
          </a:xfrm>
        </p:spPr>
        <p:txBody>
          <a:bodyPr>
            <a:normAutofit/>
          </a:bodyPr>
          <a:lstStyle/>
          <a:p>
            <a:pPr>
              <a:lnSpc>
                <a:spcPct val="100000"/>
              </a:lnSpc>
            </a:pPr>
            <a:r>
              <a:rPr lang="en-US" dirty="0"/>
              <a:t>$85M over 10 years Provided Through IKE Broadband Modernization Funding</a:t>
            </a:r>
          </a:p>
          <a:p>
            <a:pPr>
              <a:lnSpc>
                <a:spcPct val="100000"/>
              </a:lnSpc>
            </a:pPr>
            <a:r>
              <a:rPr lang="en-US" dirty="0"/>
              <a:t>Administered by Commerce OBD</a:t>
            </a:r>
          </a:p>
          <a:p>
            <a:pPr>
              <a:lnSpc>
                <a:spcPct val="100000"/>
              </a:lnSpc>
            </a:pPr>
            <a:r>
              <a:rPr lang="en-US" dirty="0"/>
              <a:t>Grants Funds up to 50/50 Cost Share</a:t>
            </a:r>
          </a:p>
          <a:p>
            <a:pPr>
              <a:lnSpc>
                <a:spcPct val="100000"/>
              </a:lnSpc>
            </a:pPr>
            <a:r>
              <a:rPr lang="en-US" dirty="0"/>
              <a:t>Provide High-Quality, Reliable Broadband Infrastructure to Unserved, Economically Distressed Communities and Areas of Compelling Need</a:t>
            </a:r>
          </a:p>
          <a:p>
            <a:pPr>
              <a:lnSpc>
                <a:spcPct val="100000"/>
              </a:lnSpc>
            </a:pPr>
            <a:r>
              <a:rPr lang="en-US" dirty="0"/>
              <a:t>Last Mile</a:t>
            </a:r>
          </a:p>
          <a:p>
            <a:pPr marL="0" indent="0">
              <a:lnSpc>
                <a:spcPct val="150000"/>
              </a:lnSpc>
              <a:buNone/>
            </a:pPr>
            <a:endParaRPr lang="en-US" dirty="0"/>
          </a:p>
        </p:txBody>
      </p:sp>
      <p:pic>
        <p:nvPicPr>
          <p:cNvPr id="5" name="Picture 4">
            <a:extLst>
              <a:ext uri="{FF2B5EF4-FFF2-40B4-BE49-F238E27FC236}">
                <a16:creationId xmlns:a16="http://schemas.microsoft.com/office/drawing/2014/main" id="{C30A026B-F3A3-7E73-13F7-52DF025E6F53}"/>
              </a:ext>
            </a:extLst>
          </p:cNvPr>
          <p:cNvPicPr>
            <a:picLocks noChangeAspect="1"/>
          </p:cNvPicPr>
          <p:nvPr/>
        </p:nvPicPr>
        <p:blipFill>
          <a:blip r:embed="rId3"/>
          <a:stretch>
            <a:fillRect/>
          </a:stretch>
        </p:blipFill>
        <p:spPr>
          <a:xfrm>
            <a:off x="10229849" y="5155453"/>
            <a:ext cx="1893863" cy="1575864"/>
          </a:xfrm>
          <a:prstGeom prst="rect">
            <a:avLst/>
          </a:prstGeom>
        </p:spPr>
      </p:pic>
      <p:sp>
        <p:nvSpPr>
          <p:cNvPr id="8" name="Rectangle 7">
            <a:extLst>
              <a:ext uri="{FF2B5EF4-FFF2-40B4-BE49-F238E27FC236}">
                <a16:creationId xmlns:a16="http://schemas.microsoft.com/office/drawing/2014/main" id="{A4A56490-80F8-11BF-A116-85A5C187C89F}"/>
              </a:ext>
            </a:extLst>
          </p:cNvPr>
          <p:cNvSpPr/>
          <p:nvPr/>
        </p:nvSpPr>
        <p:spPr>
          <a:xfrm rot="16200000">
            <a:off x="4767946" y="1149333"/>
            <a:ext cx="522514" cy="10058402"/>
          </a:xfrm>
          <a:prstGeom prst="rect">
            <a:avLst/>
          </a:prstGeom>
          <a:solidFill>
            <a:srgbClr val="06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496CDBA-B467-5824-1133-1187927027C8}"/>
              </a:ext>
            </a:extLst>
          </p:cNvPr>
          <p:cNvPicPr>
            <a:picLocks noChangeAspect="1"/>
          </p:cNvPicPr>
          <p:nvPr/>
        </p:nvPicPr>
        <p:blipFill>
          <a:blip r:embed="rId4"/>
          <a:stretch>
            <a:fillRect/>
          </a:stretch>
        </p:blipFill>
        <p:spPr>
          <a:xfrm>
            <a:off x="7898951" y="1034380"/>
            <a:ext cx="4121073" cy="4121073"/>
          </a:xfrm>
          <a:prstGeom prst="rect">
            <a:avLst/>
          </a:prstGeom>
        </p:spPr>
      </p:pic>
    </p:spTree>
    <p:extLst>
      <p:ext uri="{BB962C8B-B14F-4D97-AF65-F5344CB8AC3E}">
        <p14:creationId xmlns:p14="http://schemas.microsoft.com/office/powerpoint/2010/main" val="47113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857F1699-E9F3-794E-4157-DA4DBF8E7984}"/>
              </a:ext>
            </a:extLst>
          </p:cNvPr>
          <p:cNvSpPr>
            <a:spLocks noGrp="1"/>
          </p:cNvSpPr>
          <p:nvPr>
            <p:ph type="title"/>
          </p:nvPr>
        </p:nvSpPr>
        <p:spPr>
          <a:xfrm>
            <a:off x="640080" y="325369"/>
            <a:ext cx="4368602" cy="1956841"/>
          </a:xfrm>
        </p:spPr>
        <p:txBody>
          <a:bodyPr anchor="b">
            <a:normAutofit/>
          </a:bodyPr>
          <a:lstStyle/>
          <a:p>
            <a:r>
              <a:rPr lang="en-US" sz="5400"/>
              <a:t>Dig Once Strategy </a:t>
            </a:r>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44D2EAAF-D3E9-BFFF-704D-F457211AC2BB}"/>
              </a:ext>
            </a:extLst>
          </p:cNvPr>
          <p:cNvSpPr>
            <a:spLocks noGrp="1"/>
          </p:cNvSpPr>
          <p:nvPr>
            <p:ph idx="1"/>
          </p:nvPr>
        </p:nvSpPr>
        <p:spPr>
          <a:xfrm>
            <a:off x="640080" y="2872899"/>
            <a:ext cx="4243589" cy="3320668"/>
          </a:xfrm>
        </p:spPr>
        <p:txBody>
          <a:bodyPr>
            <a:normAutofit fontScale="92500"/>
          </a:bodyPr>
          <a:lstStyle/>
          <a:p>
            <a:pPr>
              <a:lnSpc>
                <a:spcPct val="100000"/>
              </a:lnSpc>
            </a:pPr>
            <a:r>
              <a:rPr lang="en-US" sz="2100" dirty="0"/>
              <a:t>Add Conduit/Fiber to an existing KDOT project:</a:t>
            </a:r>
          </a:p>
          <a:p>
            <a:pPr lvl="1">
              <a:lnSpc>
                <a:spcPct val="100000"/>
              </a:lnSpc>
            </a:pPr>
            <a:r>
              <a:rPr lang="en-US" sz="1700" dirty="0"/>
              <a:t>Preservation +</a:t>
            </a:r>
          </a:p>
          <a:p>
            <a:pPr lvl="1"/>
            <a:r>
              <a:rPr lang="en-US" sz="1700" dirty="0"/>
              <a:t>Efficiency in the design process</a:t>
            </a:r>
          </a:p>
          <a:p>
            <a:pPr lvl="1"/>
            <a:r>
              <a:rPr lang="en-US" sz="1700" dirty="0"/>
              <a:t>Efficiency in the construction process </a:t>
            </a:r>
          </a:p>
          <a:p>
            <a:pPr lvl="1"/>
            <a:endParaRPr lang="en-US" sz="1700" dirty="0"/>
          </a:p>
          <a:p>
            <a:r>
              <a:rPr lang="en-US" sz="1700" dirty="0"/>
              <a:t>Public Private Partnership </a:t>
            </a:r>
          </a:p>
          <a:p>
            <a:pPr lvl="1"/>
            <a:r>
              <a:rPr lang="en-US" sz="1700" dirty="0"/>
              <a:t>Shared Cost of Design and Construction </a:t>
            </a:r>
          </a:p>
          <a:p>
            <a:pPr lvl="1"/>
            <a:r>
              <a:rPr lang="en-US" sz="1700" dirty="0"/>
              <a:t>Shared Trench</a:t>
            </a:r>
          </a:p>
          <a:p>
            <a:pPr lvl="1"/>
            <a:r>
              <a:rPr lang="en-US" sz="1700" dirty="0"/>
              <a:t>Shared Conduit</a:t>
            </a:r>
          </a:p>
        </p:txBody>
      </p:sp>
      <p:pic>
        <p:nvPicPr>
          <p:cNvPr id="6" name="Picture 5">
            <a:extLst>
              <a:ext uri="{FF2B5EF4-FFF2-40B4-BE49-F238E27FC236}">
                <a16:creationId xmlns:a16="http://schemas.microsoft.com/office/drawing/2014/main" id="{CED5C023-21B7-222B-68BD-A25FD056D1A5}"/>
              </a:ext>
            </a:extLst>
          </p:cNvPr>
          <p:cNvPicPr>
            <a:picLocks noChangeAspect="1"/>
          </p:cNvPicPr>
          <p:nvPr/>
        </p:nvPicPr>
        <p:blipFill>
          <a:blip r:embed="rId3"/>
          <a:stretch>
            <a:fillRect/>
          </a:stretch>
        </p:blipFill>
        <p:spPr>
          <a:xfrm>
            <a:off x="6680781" y="0"/>
            <a:ext cx="5508171" cy="6858000"/>
          </a:xfrm>
          <a:prstGeom prst="rect">
            <a:avLst/>
          </a:prstGeom>
        </p:spPr>
      </p:pic>
    </p:spTree>
    <p:extLst>
      <p:ext uri="{BB962C8B-B14F-4D97-AF65-F5344CB8AC3E}">
        <p14:creationId xmlns:p14="http://schemas.microsoft.com/office/powerpoint/2010/main" val="3713281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95D7CB4-617F-97BF-BD7A-C4EABBD51106}"/>
              </a:ext>
            </a:extLst>
          </p:cNvPr>
          <p:cNvSpPr>
            <a:spLocks noGrp="1"/>
          </p:cNvSpPr>
          <p:nvPr>
            <p:ph type="title"/>
          </p:nvPr>
        </p:nvSpPr>
        <p:spPr>
          <a:xfrm>
            <a:off x="3876165" y="477936"/>
            <a:ext cx="5754896" cy="1667569"/>
          </a:xfrm>
        </p:spPr>
        <p:txBody>
          <a:bodyPr anchor="b">
            <a:normAutofit/>
          </a:bodyPr>
          <a:lstStyle/>
          <a:p>
            <a:r>
              <a:rPr lang="en-US" sz="4000" dirty="0"/>
              <a:t>Broadband Policy </a:t>
            </a:r>
          </a:p>
        </p:txBody>
      </p:sp>
      <p:pic>
        <p:nvPicPr>
          <p:cNvPr id="4" name="Picture 3">
            <a:extLst>
              <a:ext uri="{FF2B5EF4-FFF2-40B4-BE49-F238E27FC236}">
                <a16:creationId xmlns:a16="http://schemas.microsoft.com/office/drawing/2014/main" id="{1F3C812E-DEE9-BC84-EFDE-F438A4AEFC1A}"/>
              </a:ext>
            </a:extLst>
          </p:cNvPr>
          <p:cNvPicPr>
            <a:picLocks noChangeAspect="1"/>
          </p:cNvPicPr>
          <p:nvPr/>
        </p:nvPicPr>
        <p:blipFill>
          <a:blip r:embed="rId3"/>
          <a:stretch>
            <a:fillRect/>
          </a:stretch>
        </p:blipFill>
        <p:spPr>
          <a:xfrm>
            <a:off x="0" y="1094173"/>
            <a:ext cx="3876165" cy="4212453"/>
          </a:xfrm>
          <a:prstGeom prst="rect">
            <a:avLst/>
          </a:prstGeom>
        </p:spPr>
      </p:pic>
      <p:sp>
        <p:nvSpPr>
          <p:cNvPr id="3" name="Content Placeholder 2">
            <a:extLst>
              <a:ext uri="{FF2B5EF4-FFF2-40B4-BE49-F238E27FC236}">
                <a16:creationId xmlns:a16="http://schemas.microsoft.com/office/drawing/2014/main" id="{E49D0AB7-B25F-3FCC-EB08-935E737433C6}"/>
              </a:ext>
            </a:extLst>
          </p:cNvPr>
          <p:cNvSpPr>
            <a:spLocks noGrp="1"/>
          </p:cNvSpPr>
          <p:nvPr>
            <p:ph idx="1"/>
          </p:nvPr>
        </p:nvSpPr>
        <p:spPr>
          <a:xfrm>
            <a:off x="4038600" y="2340580"/>
            <a:ext cx="5754896" cy="3197464"/>
          </a:xfrm>
        </p:spPr>
        <p:txBody>
          <a:bodyPr anchor="t">
            <a:normAutofit/>
          </a:bodyPr>
          <a:lstStyle/>
          <a:p>
            <a:r>
              <a:rPr lang="en-US" sz="2000" dirty="0"/>
              <a:t>Expand Broadband in Rural  Areas</a:t>
            </a:r>
          </a:p>
          <a:p>
            <a:r>
              <a:rPr lang="en-US" sz="2000" dirty="0"/>
              <a:t>Partner with Internet Service Providers</a:t>
            </a:r>
          </a:p>
          <a:p>
            <a:r>
              <a:rPr lang="en-US" sz="2000" dirty="0"/>
              <a:t>Revenue for Operation and Maintenance</a:t>
            </a:r>
          </a:p>
          <a:p>
            <a:r>
              <a:rPr lang="en-US" sz="2000" dirty="0"/>
              <a:t>Expansion of the Network </a:t>
            </a:r>
          </a:p>
          <a:p>
            <a:r>
              <a:rPr lang="en-US" sz="2000" dirty="0"/>
              <a:t>Fair and Equitable Leasing</a:t>
            </a:r>
          </a:p>
          <a:p>
            <a:r>
              <a:rPr lang="en-US" sz="2000" dirty="0"/>
              <a:t>Clean up Right-of-Way </a:t>
            </a:r>
          </a:p>
        </p:txBody>
      </p:sp>
      <p:sp>
        <p:nvSpPr>
          <p:cNvPr id="11" name="Rectangle 10">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94E38333-2F10-50BB-06B9-BC650A962349}"/>
              </a:ext>
            </a:extLst>
          </p:cNvPr>
          <p:cNvPicPr>
            <a:picLocks noChangeAspect="1"/>
          </p:cNvPicPr>
          <p:nvPr/>
        </p:nvPicPr>
        <p:blipFill>
          <a:blip r:embed="rId4"/>
          <a:stretch>
            <a:fillRect/>
          </a:stretch>
        </p:blipFill>
        <p:spPr>
          <a:xfrm>
            <a:off x="9308492" y="2340153"/>
            <a:ext cx="2721840" cy="2755305"/>
          </a:xfrm>
          <a:prstGeom prst="rect">
            <a:avLst/>
          </a:prstGeom>
        </p:spPr>
      </p:pic>
    </p:spTree>
    <p:extLst>
      <p:ext uri="{BB962C8B-B14F-4D97-AF65-F5344CB8AC3E}">
        <p14:creationId xmlns:p14="http://schemas.microsoft.com/office/powerpoint/2010/main" val="2950459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6A09-85E9-6C88-B563-8576CD4F9860}"/>
              </a:ext>
            </a:extLst>
          </p:cNvPr>
          <p:cNvSpPr>
            <a:spLocks noGrp="1"/>
          </p:cNvSpPr>
          <p:nvPr>
            <p:ph type="title"/>
          </p:nvPr>
        </p:nvSpPr>
        <p:spPr>
          <a:xfrm>
            <a:off x="454489" y="226184"/>
            <a:ext cx="10515600" cy="1325563"/>
          </a:xfrm>
        </p:spPr>
        <p:txBody>
          <a:bodyPr/>
          <a:lstStyle/>
          <a:p>
            <a:r>
              <a:rPr lang="en-US" dirty="0"/>
              <a:t>Technology Network </a:t>
            </a:r>
          </a:p>
        </p:txBody>
      </p:sp>
      <p:sp>
        <p:nvSpPr>
          <p:cNvPr id="3" name="Content Placeholder 2">
            <a:extLst>
              <a:ext uri="{FF2B5EF4-FFF2-40B4-BE49-F238E27FC236}">
                <a16:creationId xmlns:a16="http://schemas.microsoft.com/office/drawing/2014/main" id="{A1B993A6-CD6A-9325-198F-2208CA315EA3}"/>
              </a:ext>
            </a:extLst>
          </p:cNvPr>
          <p:cNvSpPr>
            <a:spLocks noGrp="1"/>
          </p:cNvSpPr>
          <p:nvPr>
            <p:ph idx="1"/>
          </p:nvPr>
        </p:nvSpPr>
        <p:spPr>
          <a:xfrm>
            <a:off x="286849" y="1614216"/>
            <a:ext cx="6080760" cy="1422837"/>
          </a:xfrm>
        </p:spPr>
        <p:txBody>
          <a:bodyPr>
            <a:normAutofit/>
          </a:bodyPr>
          <a:lstStyle/>
          <a:p>
            <a:r>
              <a:rPr lang="en-US" dirty="0"/>
              <a:t>Real-time alerts </a:t>
            </a:r>
          </a:p>
          <a:p>
            <a:r>
              <a:rPr lang="en-US" dirty="0"/>
              <a:t>Long-term decision support </a:t>
            </a:r>
          </a:p>
        </p:txBody>
      </p:sp>
      <p:pic>
        <p:nvPicPr>
          <p:cNvPr id="5" name="Picture 4">
            <a:extLst>
              <a:ext uri="{FF2B5EF4-FFF2-40B4-BE49-F238E27FC236}">
                <a16:creationId xmlns:a16="http://schemas.microsoft.com/office/drawing/2014/main" id="{80394E23-966C-ABF9-059F-E0AD9D27C9C1}"/>
              </a:ext>
            </a:extLst>
          </p:cNvPr>
          <p:cNvPicPr>
            <a:picLocks noChangeAspect="1"/>
          </p:cNvPicPr>
          <p:nvPr/>
        </p:nvPicPr>
        <p:blipFill>
          <a:blip r:embed="rId3"/>
          <a:stretch>
            <a:fillRect/>
          </a:stretch>
        </p:blipFill>
        <p:spPr>
          <a:xfrm>
            <a:off x="5828694" y="3978409"/>
            <a:ext cx="4499110" cy="2439123"/>
          </a:xfrm>
          <a:prstGeom prst="rect">
            <a:avLst/>
          </a:prstGeom>
        </p:spPr>
      </p:pic>
      <p:pic>
        <p:nvPicPr>
          <p:cNvPr id="7" name="Picture 6">
            <a:extLst>
              <a:ext uri="{FF2B5EF4-FFF2-40B4-BE49-F238E27FC236}">
                <a16:creationId xmlns:a16="http://schemas.microsoft.com/office/drawing/2014/main" id="{97D4D482-4A3B-3805-0363-6431DFFB97B4}"/>
              </a:ext>
            </a:extLst>
          </p:cNvPr>
          <p:cNvPicPr>
            <a:picLocks noChangeAspect="1"/>
          </p:cNvPicPr>
          <p:nvPr/>
        </p:nvPicPr>
        <p:blipFill>
          <a:blip r:embed="rId4"/>
          <a:stretch>
            <a:fillRect/>
          </a:stretch>
        </p:blipFill>
        <p:spPr>
          <a:xfrm>
            <a:off x="682849" y="3138339"/>
            <a:ext cx="4524315" cy="3374322"/>
          </a:xfrm>
          <a:prstGeom prst="rect">
            <a:avLst/>
          </a:prstGeom>
        </p:spPr>
      </p:pic>
      <p:pic>
        <p:nvPicPr>
          <p:cNvPr id="9" name="Picture 8">
            <a:extLst>
              <a:ext uri="{FF2B5EF4-FFF2-40B4-BE49-F238E27FC236}">
                <a16:creationId xmlns:a16="http://schemas.microsoft.com/office/drawing/2014/main" id="{AB65FE8F-0197-CF7C-A477-0CBBCE7470FF}"/>
              </a:ext>
            </a:extLst>
          </p:cNvPr>
          <p:cNvPicPr>
            <a:picLocks noChangeAspect="1"/>
          </p:cNvPicPr>
          <p:nvPr/>
        </p:nvPicPr>
        <p:blipFill>
          <a:blip r:embed="rId5"/>
          <a:stretch>
            <a:fillRect/>
          </a:stretch>
        </p:blipFill>
        <p:spPr>
          <a:xfrm>
            <a:off x="5493414" y="1643954"/>
            <a:ext cx="2714731" cy="1223439"/>
          </a:xfrm>
          <a:prstGeom prst="rect">
            <a:avLst/>
          </a:prstGeom>
          <a:ln>
            <a:noFill/>
          </a:ln>
          <a:effectLst>
            <a:softEdge rad="112500"/>
          </a:effectLst>
        </p:spPr>
      </p:pic>
      <p:pic>
        <p:nvPicPr>
          <p:cNvPr id="4" name="Picture 3">
            <a:extLst>
              <a:ext uri="{FF2B5EF4-FFF2-40B4-BE49-F238E27FC236}">
                <a16:creationId xmlns:a16="http://schemas.microsoft.com/office/drawing/2014/main" id="{54AA7C05-9060-5368-83F1-8B95385C057E}"/>
              </a:ext>
            </a:extLst>
          </p:cNvPr>
          <p:cNvPicPr>
            <a:picLocks noChangeAspect="1"/>
          </p:cNvPicPr>
          <p:nvPr/>
        </p:nvPicPr>
        <p:blipFill>
          <a:blip r:embed="rId6"/>
          <a:stretch>
            <a:fillRect/>
          </a:stretch>
        </p:blipFill>
        <p:spPr>
          <a:xfrm>
            <a:off x="8787311" y="1056035"/>
            <a:ext cx="2721840" cy="2755305"/>
          </a:xfrm>
          <a:prstGeom prst="rect">
            <a:avLst/>
          </a:prstGeom>
        </p:spPr>
      </p:pic>
    </p:spTree>
    <p:extLst>
      <p:ext uri="{BB962C8B-B14F-4D97-AF65-F5344CB8AC3E}">
        <p14:creationId xmlns:p14="http://schemas.microsoft.com/office/powerpoint/2010/main" val="39490954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SECTOMILLISECCONVERTED" val="1"/>
  <p:tag name="MMPROD_UIDATA" val="&lt;database version=&quot;11.0&quot;&gt;&lt;object type=&quot;1&quot; unique_id=&quot;10001&quot;&gt;&lt;object type=&quot;2&quot; unique_id=&quot;10002&quot;&gt;&lt;object type=&quot;3&quot; unique_id=&quot;184152&quot;&gt;&lt;property id=&quot;20148&quot; value=&quot;5&quot;/&gt;&lt;property id=&quot;20300&quot; value=&quot;Slide 1 - &amp;quot;Please read&amp;quot;&quot;/&gt;&lt;property id=&quot;20307&quot; value=&quot;283&quot;/&gt;&lt;/object&gt;&lt;object type=&quot;3&quot; unique_id=&quot;184153&quot;&gt;&lt;property id=&quot;20148&quot; value=&quot;5&quot;/&gt;&lt;property id=&quot;20300&quot; value=&quot;Slide 5 - &amp;quot;Presentation Title Goes Here&amp;quot;&quot;/&gt;&lt;property id=&quot;20307&quot; value=&quot;257&quot;/&gt;&lt;/object&gt;&lt;object type=&quot;3&quot; unique_id=&quot;184154&quot;&gt;&lt;property id=&quot;20148&quot; value=&quot;5&quot;/&gt;&lt;property id=&quot;20300&quot; value=&quot;Slide 6 - &amp;quot;Use this slide for transitions&amp;quot;&quot;/&gt;&lt;property id=&quot;20307&quot; value=&quot;258&quot;/&gt;&lt;/object&gt;&lt;object type=&quot;3&quot; unique_id=&quot;184155&quot;&gt;&lt;property id=&quot;20148&quot; value=&quot;5&quot;/&gt;&lt;property id=&quot;20300&quot; value=&quot;Slide 7 - &amp;quot;Use this slide for transitions&amp;quot;&quot;/&gt;&lt;property id=&quot;20307&quot; value=&quot;259&quot;/&gt;&lt;/object&gt;&lt;object type=&quot;3&quot; unique_id=&quot;184156&quot;&gt;&lt;property id=&quot;20148&quot; value=&quot;5&quot;/&gt;&lt;property id=&quot;20300&quot; value=&quot;Slide 8 - &amp;quot;“Design is the silent  ambassador of your brand.”&amp;quot;&quot;/&gt;&lt;property id=&quot;20307&quot; value=&quot;260&quot;/&gt;&lt;/object&gt;&lt;object type=&quot;3&quot; unique_id=&quot;184157&quot;&gt;&lt;property id=&quot;20148&quot; value=&quot;5&quot;/&gt;&lt;property id=&quot;20300&quot; value=&quot;Slide 9 - &amp;quot;“Design is the silent  ambassador of your brand.”&amp;quot;&quot;/&gt;&lt;property id=&quot;20307&quot; value=&quot;261&quot;/&gt;&lt;/object&gt;&lt;object type=&quot;3&quot; unique_id=&quot;184158&quot;&gt;&lt;property id=&quot;20148&quot; value=&quot;5&quot;/&gt;&lt;property id=&quot;20300&quot; value=&quot;Slide 10 - &amp;quot;This is a sample headline&amp;quot;&quot;/&gt;&lt;property id=&quot;20307&quot; value=&quot;262&quot;/&gt;&lt;/object&gt;&lt;object type=&quot;3&quot; unique_id=&quot;184159&quot;&gt;&lt;property id=&quot;20148&quot; value=&quot;5&quot;/&gt;&lt;property id=&quot;20300&quot; value=&quot;Slide 11 - &amp;quot;This is a sample headline&amp;quot;&quot;/&gt;&lt;property id=&quot;20307&quot; value=&quot;263&quot;/&gt;&lt;/object&gt;&lt;object type=&quot;3&quot; unique_id=&quot;184160&quot;&gt;&lt;property id=&quot;20148&quot; value=&quot;5&quot;/&gt;&lt;property id=&quot;20300&quot; value=&quot;Slide 12 - &amp;quot;This is a sample headline&amp;quot;&quot;/&gt;&lt;property id=&quot;20307&quot; value=&quot;264&quot;/&gt;&lt;/object&gt;&lt;object type=&quot;3&quot; unique_id=&quot;184161&quot;&gt;&lt;property id=&quot;20148&quot; value=&quot;5&quot;/&gt;&lt;property id=&quot;20300&quot; value=&quot;Slide 13 - &amp;quot;Two-column layout&amp;quot;&quot;/&gt;&lt;property id=&quot;20307&quot; value=&quot;265&quot;/&gt;&lt;/object&gt;&lt;object type=&quot;3&quot; unique_id=&quot;184162&quot;&gt;&lt;property id=&quot;20148&quot; value=&quot;5&quot;/&gt;&lt;property id=&quot;20300&quot; value=&quot;Slide 14 - &amp;quot;This is a sample headline&amp;quot;&quot;/&gt;&lt;property id=&quot;20307&quot; value=&quot;266&quot;/&gt;&lt;/object&gt;&lt;object type=&quot;3&quot; unique_id=&quot;184163&quot;&gt;&lt;property id=&quot;20148&quot; value=&quot;5&quot;/&gt;&lt;property id=&quot;20300&quot; value=&quot;Slide 15 - &amp;quot;This is a sample headline&amp;quot;&quot;/&gt;&lt;property id=&quot;20307&quot; value=&quot;267&quot;/&gt;&lt;/object&gt;&lt;object type=&quot;3&quot; unique_id=&quot;184164&quot;&gt;&lt;property id=&quot;20148&quot; value=&quot;5&quot;/&gt;&lt;property id=&quot;20300&quot; value=&quot;Slide 16 - &amp;quot;This is a sample headline&amp;quot;&quot;/&gt;&lt;property id=&quot;20307&quot; value=&quot;268&quot;/&gt;&lt;/object&gt;&lt;object type=&quot;3&quot; unique_id=&quot;184165&quot;&gt;&lt;property id=&quot;20148&quot; value=&quot;5&quot;/&gt;&lt;property id=&quot;20300&quot; value=&quot;Slide 17 - &amp;quot;Bar charts&amp;quot;&quot;/&gt;&lt;property id=&quot;20307&quot; value=&quot;269&quot;/&gt;&lt;/object&gt;&lt;object type=&quot;3&quot; unique_id=&quot;184166&quot;&gt;&lt;property id=&quot;20148&quot; value=&quot;5&quot;/&gt;&lt;property id=&quot;20300&quot; value=&quot;Slide 18 - &amp;quot;Line charts&amp;quot;&quot;/&gt;&lt;property id=&quot;20307&quot; value=&quot;270&quot;/&gt;&lt;/object&gt;&lt;object type=&quot;3&quot; unique_id=&quot;184167&quot;&gt;&lt;property id=&quot;20148&quot; value=&quot;5&quot;/&gt;&lt;property id=&quot;20300&quot; value=&quot;Slide 19 - &amp;quot;This is a sample headline&amp;quot;&quot;/&gt;&lt;property id=&quot;20307&quot; value=&quot;271&quot;/&gt;&lt;/object&gt;&lt;object type=&quot;3&quot; unique_id=&quot;184168&quot;&gt;&lt;property id=&quot;20148&quot; value=&quot;5&quot;/&gt;&lt;property id=&quot;20300&quot; value=&quot;Slide 20 - &amp;quot;Slide title&amp;quot;&quot;/&gt;&lt;property id=&quot;20307&quot; value=&quot;272&quot;/&gt;&lt;/object&gt;&lt;object type=&quot;3&quot; unique_id=&quot;184169&quot;&gt;&lt;property id=&quot;20148&quot; value=&quot;5&quot;/&gt;&lt;property id=&quot;20300&quot; value=&quot;Slide 21 - &amp;quot;Use this layout when pairing words with a picture.&amp;quot;&quot;/&gt;&lt;property id=&quot;20307&quot; value=&quot;273&quot;/&gt;&lt;/object&gt;&lt;object type=&quot;3&quot; unique_id=&quot;184170&quot;&gt;&lt;property id=&quot;20148&quot; value=&quot;5&quot;/&gt;&lt;property id=&quot;20300&quot; value=&quot;Slide 22 - &amp;quot;Use this layout when pairing words with a picture.&amp;quot;&quot;/&gt;&lt;property id=&quot;20307&quot; value=&quot;274&quot;/&gt;&lt;/object&gt;&lt;object type=&quot;3&quot; unique_id=&quot;184171&quot;&gt;&lt;property id=&quot;20148&quot; value=&quot;5&quot;/&gt;&lt;property id=&quot;20300&quot; value=&quot;Slide 23&quot;/&gt;&lt;property id=&quot;20307&quot; value=&quot;275&quot;/&gt;&lt;/object&gt;&lt;object type=&quot;3&quot; unique_id=&quot;184172&quot;&gt;&lt;property id=&quot;20148&quot; value=&quot;5&quot;/&gt;&lt;property id=&quot;20300&quot; value=&quot;Slide 24 - &amp;quot;Best practices&amp;quot;&quot;/&gt;&lt;property id=&quot;20307&quot; value=&quot;276&quot;/&gt;&lt;/object&gt;&lt;object type=&quot;3&quot; unique_id=&quot;184173&quot;&gt;&lt;property id=&quot;20148&quot; value=&quot;5&quot;/&gt;&lt;property id=&quot;20300&quot; value=&quot;Slide 25 - &amp;quot;Color palette&amp;quot;&quot;/&gt;&lt;property id=&quot;20307&quot; value=&quot;277&quot;/&gt;&lt;/object&gt;&lt;object type=&quot;3&quot; unique_id=&quot;184174&quot;&gt;&lt;property id=&quot;20148&quot; value=&quot;5&quot;/&gt;&lt;property id=&quot;20300&quot; value=&quot;Slide 26 - &amp;quot;Only use the themes provided&amp;quot;&quot;/&gt;&lt;property id=&quot;20307&quot; value=&quot;278&quot;/&gt;&lt;/object&gt;&lt;object type=&quot;3&quot; unique_id=&quot;184175&quot;&gt;&lt;property id=&quot;20148&quot; value=&quot;5&quot;/&gt;&lt;property id=&quot;20300&quot; value=&quot;Slide 26 - &amp;quot;Color themes&amp;quot;&quot;/&gt;&lt;property id=&quot;20307&quot; value=&quot;279&quot;/&gt;&lt;/object&gt;&lt;object type=&quot;3&quot; unique_id=&quot;184176&quot;&gt;&lt;property id=&quot;20148&quot; value=&quot;5&quot;/&gt;&lt;property id=&quot;20300&quot; value=&quot;Slide 27 - &amp;quot;Seven tips for better presentations&amp;quot;&quot;/&gt;&lt;property id=&quot;20307&quot; value=&quot;280&quot;/&gt;&lt;/object&gt;&lt;object type=&quot;3&quot; unique_id=&quot;184178&quot;&gt;&lt;property id=&quot;20148&quot; value=&quot;5&quot;/&gt;&lt;property id=&quot;20300&quot; value=&quot;Slide 28&quot;/&gt;&lt;property id=&quot;20307&quot; value=&quot;282&quot;/&gt;&lt;/object&gt;&lt;object type=&quot;3&quot; unique_id=&quot;198815&quot;&gt;&lt;property id=&quot;20148&quot; value=&quot;5&quot;/&gt;&lt;property id=&quot;20300&quot; value=&quot;Slide 2 - &amp;quot;Everyone is responsible for security&amp;quot;&quot;/&gt;&lt;property id=&quot;20307&quot; value=&quot;286&quot;/&gt;&lt;/object&gt;&lt;object type=&quot;3&quot; unique_id=&quot;198816&quot;&gt;&lt;property id=&quot;20148&quot; value=&quot;5&quot;/&gt;&lt;property id=&quot;20300&quot; value=&quot;Slide 3 - &amp;quot;Please read&amp;quot;&quot;/&gt;&lt;property id=&quot;20307&quot; value=&quot;287&quot;/&gt;&lt;/object&gt;&lt;object type=&quot;3&quot; unique_id=&quot;198998&quot;&gt;&lt;property id=&quot;20148&quot; value=&quot;5&quot;/&gt;&lt;property id=&quot;20300&quot; value=&quot;Slide 4 - &amp;quot;Color themes&amp;quot;&quot;/&gt;&lt;property id=&quot;20307&quot; value=&quot;288&quot;/&gt;&lt;/object&gt;&lt;/object&gt;&lt;object type=&quot;8&quot; unique_id=&quot;10268&quot;&gt;&lt;/object&gt;&lt;/object&gt;&lt;/database&gt;"/>
</p:tagLst>
</file>

<file path=ppt/theme/theme1.xml><?xml version="1.0" encoding="utf-8"?>
<a:theme xmlns:a="http://schemas.openxmlformats.org/drawingml/2006/main" name="KDOT Logo-Themed Slides">
  <a:themeElements>
    <a:clrScheme name="Custom 1">
      <a:dk1>
        <a:srgbClr val="000000"/>
      </a:dk1>
      <a:lt1>
        <a:sysClr val="window" lastClr="FFFFFF"/>
      </a:lt1>
      <a:dk2>
        <a:srgbClr val="093A73"/>
      </a:dk2>
      <a:lt2>
        <a:srgbClr val="FFFBF2"/>
      </a:lt2>
      <a:accent1>
        <a:srgbClr val="002569"/>
      </a:accent1>
      <a:accent2>
        <a:srgbClr val="F1AD02"/>
      </a:accent2>
      <a:accent3>
        <a:srgbClr val="F2C879"/>
      </a:accent3>
      <a:accent4>
        <a:srgbClr val="F2F2F2"/>
      </a:accent4>
      <a:accent5>
        <a:srgbClr val="D9E6FF"/>
      </a:accent5>
      <a:accent6>
        <a:srgbClr val="B3A486"/>
      </a:accent6>
      <a:hlink>
        <a:srgbClr val="002569"/>
      </a:hlink>
      <a:folHlink>
        <a:srgbClr val="F1AD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Description xmlns="7493a679-6043-40c9-ac35-6d4e12a19015">Document Description</DocumentDescription>
    <Privacylevel xmlns="7493a679-6043-40c9-ac35-6d4e12a19015">Internal Use Only</Privacylevel>
    <TaxCatchAll xmlns="a4e66ff2-7263-4552-a1f6-bff1d7b210a7" xsi:nil="true"/>
    <FolderDescription xmlns="7493a679-6043-40c9-ac35-6d4e12a19015" xsi:nil="true"/>
    <lcf76f155ced4ddcb4097134ff3c332f xmlns="7493a679-6043-40c9-ac35-6d4e12a19015">
      <Terms xmlns="http://schemas.microsoft.com/office/infopath/2007/PartnerControls"/>
    </lcf76f155ced4ddcb4097134ff3c332f>
    <Month_x0020_in_x0020_FY xmlns="7493a679-6043-40c9-ac35-6d4e12a19015" xsi:nil="true"/>
    <image xmlns="7493a679-6043-40c9-ac35-6d4e12a19015" xsi:nil="true"/>
    <Usageguidelines xmlns="7493a679-6043-40c9-ac35-6d4e12a19015" xsi:nil="true"/>
    <Rank xmlns="7493a679-6043-40c9-ac35-6d4e12a19015" xsi:nil="true"/>
    <FileDescription xmlns="7493a679-6043-40c9-ac35-6d4e12a19015" xsi:nil="true"/>
    <DateTime xmlns="7493a679-6043-40c9-ac35-6d4e12a19015" xsi:nil="true"/>
    <Comments xmlns="7493a679-6043-40c9-ac35-6d4e12a1901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5A4532162FED4BB2A4028D33493EB4" ma:contentTypeVersion="37" ma:contentTypeDescription="Create a new document." ma:contentTypeScope="" ma:versionID="a4c93dff6b8a091fb1265254885753a3">
  <xsd:schema xmlns:xsd="http://www.w3.org/2001/XMLSchema" xmlns:xs="http://www.w3.org/2001/XMLSchema" xmlns:p="http://schemas.microsoft.com/office/2006/metadata/properties" xmlns:ns2="7493a679-6043-40c9-ac35-6d4e12a19015" xmlns:ns3="a4e66ff2-7263-4552-a1f6-bff1d7b210a7" targetNamespace="http://schemas.microsoft.com/office/2006/metadata/properties" ma:root="true" ma:fieldsID="106245f822f7bb54e1667e7154c49305" ns2:_="" ns3:_="">
    <xsd:import namespace="7493a679-6043-40c9-ac35-6d4e12a19015"/>
    <xsd:import namespace="a4e66ff2-7263-4552-a1f6-bff1d7b210a7"/>
    <xsd:element name="properties">
      <xsd:complexType>
        <xsd:sequence>
          <xsd:element name="documentManagement">
            <xsd:complexType>
              <xsd:all>
                <xsd:element ref="ns2:Month_x0020_in_x0020_FY" minOccurs="0"/>
                <xsd:element ref="ns2:Rank" minOccurs="0"/>
                <xsd:element ref="ns2:FolderDescription" minOccurs="0"/>
                <xsd:element ref="ns2:DocumentDescription" minOccurs="0"/>
                <xsd:element ref="ns2:Comments" minOccurs="0"/>
                <xsd:element ref="ns2:FileDescripti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Usageguidelines" minOccurs="0"/>
                <xsd:element ref="ns2:MediaLengthInSeconds" minOccurs="0"/>
                <xsd:element ref="ns2:Privacylevel" minOccurs="0"/>
                <xsd:element ref="ns2:DateTime" minOccurs="0"/>
                <xsd:element ref="ns3:TaxCatchAll" minOccurs="0"/>
                <xsd:element ref="ns2:lcf76f155ced4ddcb4097134ff3c332f" minOccurs="0"/>
                <xsd:element ref="ns2:imag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93a679-6043-40c9-ac35-6d4e12a19015" elementFormDefault="qualified">
    <xsd:import namespace="http://schemas.microsoft.com/office/2006/documentManagement/types"/>
    <xsd:import namespace="http://schemas.microsoft.com/office/infopath/2007/PartnerControls"/>
    <xsd:element name="Month_x0020_in_x0020_FY" ma:index="2" nillable="true" ma:displayName="*" ma:format="Dropdown" ma:internalName="Month_x0020_in_x0020_FY" ma:readOnly="false" ma:percentage="FALSE">
      <xsd:simpleType>
        <xsd:restriction base="dms:Number"/>
      </xsd:simpleType>
    </xsd:element>
    <xsd:element name="Rank" ma:index="3" nillable="true" ma:displayName="Rank" ma:format="Dropdown" ma:internalName="Rank" ma:readOnly="false" ma:percentage="FALSE">
      <xsd:simpleType>
        <xsd:restriction base="dms:Number"/>
      </xsd:simpleType>
    </xsd:element>
    <xsd:element name="FolderDescription" ma:index="4" nillable="true" ma:displayName="Folder Description" ma:format="Dropdown" ma:internalName="FolderDescription" ma:readOnly="false">
      <xsd:simpleType>
        <xsd:restriction base="dms:Note">
          <xsd:maxLength value="255"/>
        </xsd:restriction>
      </xsd:simpleType>
    </xsd:element>
    <xsd:element name="DocumentDescription" ma:index="5" nillable="true" ma:displayName="Document Description" ma:default="Document Description" ma:format="Dropdown" ma:internalName="DocumentDescription" ma:readOnly="false">
      <xsd:simpleType>
        <xsd:restriction base="dms:Note">
          <xsd:maxLength value="255"/>
        </xsd:restriction>
      </xsd:simpleType>
    </xsd:element>
    <xsd:element name="Comments" ma:index="6" nillable="true" ma:displayName="Comments" ma:format="Dropdown" ma:internalName="Comments" ma:readOnly="false">
      <xsd:simpleType>
        <xsd:restriction base="dms:Note">
          <xsd:maxLength value="255"/>
        </xsd:restriction>
      </xsd:simpleType>
    </xsd:element>
    <xsd:element name="FileDescription" ma:index="7" nillable="true" ma:displayName="Owner" ma:format="Dropdown" ma:internalName="FileDescription">
      <xsd:simpleType>
        <xsd:restriction base="dms:Text">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AutoTags" ma:index="14" nillable="true" ma:displayName="Tags" ma:hidden="true" ma:internalName="MediaServiceAutoTags"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Usageguidelines" ma:index="26" nillable="true" ma:displayName="Usage guidelines" ma:description="Please specify if these can be" ma:format="RadioButtons" ma:hidden="true" ma:internalName="Usageguidelines" ma:readOnly="false">
      <xsd:simpleType>
        <xsd:restriction base="dms:Choice">
          <xsd:enumeration value="Internal Use Only"/>
          <xsd:enumeration value="External Use OK"/>
          <xsd:enumeration value="Choice 3"/>
        </xsd:restriction>
      </xsd:simpleType>
    </xsd:element>
    <xsd:element name="MediaLengthInSeconds" ma:index="27" nillable="true" ma:displayName="Length (seconds)" ma:internalName="MediaLengthInSeconds" ma:readOnly="true">
      <xsd:simpleType>
        <xsd:restriction base="dms:Unknown"/>
      </xsd:simpleType>
    </xsd:element>
    <xsd:element name="Privacylevel" ma:index="28" nillable="true" ma:displayName="Privacy level" ma:default="Internal Use Only" ma:format="RadioButtons" ma:internalName="Privacylevel">
      <xsd:simpleType>
        <xsd:restriction base="dms:Choice">
          <xsd:enumeration value="Internal Use Only"/>
          <xsd:enumeration value="External Use OK"/>
        </xsd:restriction>
      </xsd:simpleType>
    </xsd:element>
    <xsd:element name="DateTime" ma:index="29" nillable="true" ma:displayName="Date Time" ma:format="DateTime" ma:internalName="DateTime">
      <xsd:simpleType>
        <xsd:restriction base="dms:DateTime"/>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710261dd-85c0-4e16-8580-30375acfae1f" ma:termSetId="09814cd3-568e-fe90-9814-8d621ff8fb84" ma:anchorId="fba54fb3-c3e1-fe81-a776-ca4b69148c4d" ma:open="true" ma:isKeyword="false">
      <xsd:complexType>
        <xsd:sequence>
          <xsd:element ref="pc:Terms" minOccurs="0" maxOccurs="1"/>
        </xsd:sequence>
      </xsd:complexType>
    </xsd:element>
    <xsd:element name="image" ma:index="33" nillable="true" ma:displayName="image" ma:format="Thumbnail" ma:internalName="image">
      <xsd:simpleType>
        <xsd:restriction base="dms:Unknown"/>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e66ff2-7263-4552-a1f6-bff1d7b210a7"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30" nillable="true" ma:displayName="Taxonomy Catch All Column" ma:hidden="true" ma:list="{cb429824-ae3d-490c-9f1c-dfb9d2336e0f}" ma:internalName="TaxCatchAll" ma:showField="CatchAllData" ma:web="a4e66ff2-7263-4552-a1f6-bff1d7b210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FDEC80-69FB-4D4A-868A-C10F976BF435}">
  <ds:schemaRefs>
    <ds:schemaRef ds:uri="http://schemas.microsoft.com/office/2006/metadata/properties"/>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7493a679-6043-40c9-ac35-6d4e12a19015"/>
    <ds:schemaRef ds:uri="a4e66ff2-7263-4552-a1f6-bff1d7b210a7"/>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C6823247-05B3-40EB-BEB4-E95780AAD876}">
  <ds:schemaRefs>
    <ds:schemaRef ds:uri="http://schemas.microsoft.com/sharepoint/v3/contenttype/forms"/>
  </ds:schemaRefs>
</ds:datastoreItem>
</file>

<file path=customXml/itemProps3.xml><?xml version="1.0" encoding="utf-8"?>
<ds:datastoreItem xmlns:ds="http://schemas.openxmlformats.org/officeDocument/2006/customXml" ds:itemID="{A13D79F6-F31A-4FE3-85E0-65197423D7DD}">
  <ds:schemaRefs>
    <ds:schemaRef ds:uri="7493a679-6043-40c9-ac35-6d4e12a19015"/>
    <ds:schemaRef ds:uri="a4e66ff2-7263-4552-a1f6-bff1d7b210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Default Theme</Template>
  <TotalTime>6980</TotalTime>
  <Words>1542</Words>
  <Application>Microsoft Macintosh PowerPoint</Application>
  <PresentationFormat>Widescreen</PresentationFormat>
  <Paragraphs>176</Paragraphs>
  <Slides>28</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Interstate-Regular</vt:lpstr>
      <vt:lpstr>Calibri</vt:lpstr>
      <vt:lpstr>CiscoSansTT Light</vt:lpstr>
      <vt:lpstr>KDOT Logo-Themed Slides</vt:lpstr>
      <vt:lpstr>PowerPoint Presentation</vt:lpstr>
      <vt:lpstr>Agenda</vt:lpstr>
      <vt:lpstr>Innovative Connected Technologies State Fund Set-Aside </vt:lpstr>
      <vt:lpstr>PowerPoint Presentation</vt:lpstr>
      <vt:lpstr>Innovative Connected Technologies State Fund Set-Aside </vt:lpstr>
      <vt:lpstr>Kansas Broadband Acceleration Grants (BAG) Broadband Infrastructure Construction Grant Fund</vt:lpstr>
      <vt:lpstr>Dig Once Strategy </vt:lpstr>
      <vt:lpstr>Broadband Policy </vt:lpstr>
      <vt:lpstr>Technology Network </vt:lpstr>
      <vt:lpstr>Outcomes</vt:lpstr>
      <vt:lpstr>PowerPoint Presentation</vt:lpstr>
      <vt:lpstr>PowerPoint Presentation</vt:lpstr>
      <vt:lpstr>Connected Vehicle Proof of Concept</vt:lpstr>
      <vt:lpstr>PowerPoint Presentation</vt:lpstr>
      <vt:lpstr>Great Plains Rural Freight Technology Corridor Project – US-83</vt:lpstr>
      <vt:lpstr>US-83</vt:lpstr>
      <vt:lpstr> </vt:lpstr>
      <vt:lpstr>Innovative Technology Program Updates</vt:lpstr>
      <vt:lpstr>Innovative Technology Program (Transportation Technology Development State Fund Set-Aside)</vt:lpstr>
      <vt:lpstr>Innovative Technology Program (Transportation Technology Development State Fund Set-Aside)</vt:lpstr>
      <vt:lpstr>Innovative Technology Program (Transportation Technology Development State Fund Set-Aside)</vt:lpstr>
      <vt:lpstr>Innovative Technology Program (Transportation Technology Development State Fund Set-Aside)</vt:lpstr>
      <vt:lpstr>Innovative Technology Program (Transportation Technology Development State Fund Set-Aside)</vt:lpstr>
      <vt:lpstr>Innovative Technology Program (Transportation Technology Development State Fund Set-Aside)</vt:lpstr>
      <vt:lpstr>Innovative Technology Program (Transportation Technology Development State Fund Set-Aside)</vt:lpstr>
      <vt:lpstr>PowerPoint Presentation</vt:lpstr>
      <vt:lpstr>Innovative Technology Summit </vt:lpstr>
      <vt:lpstr>Questions?  William “Mitch” Sothers, P.E. Chief, Bureau of Innovative Technologies mitch.sothers@ks.gov </vt:lpstr>
    </vt:vector>
  </TitlesOfParts>
  <Company>NDS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Hatch for Cisco</dc:creator>
  <cp:lastModifiedBy>Douglas Smith</cp:lastModifiedBy>
  <cp:revision>41</cp:revision>
  <cp:lastPrinted>2022-03-18T19:12:29Z</cp:lastPrinted>
  <dcterms:created xsi:type="dcterms:W3CDTF">2014-07-09T19:55:36Z</dcterms:created>
  <dcterms:modified xsi:type="dcterms:W3CDTF">2025-09-23T13:34:48Z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0x010100FE5A4532162FED4BB2A4028D33493EB4</vt:lpwstr>
  </property>
  <property fmtid="{D5CDD505-2E9C-101B-9397-08002B2CF9AE}" pid="3" name="MediaServiceImageTags">
    <vt:lpwstr/>
  </property>
  <property fmtid="{D5CDD505-2E9C-101B-9397-08002B2CF9AE}" pid="4" name="MSIP_Label_a189e4fd-a2fa-47bf-9b21-17f706ee2968_Enabled">
    <vt:lpwstr>true</vt:lpwstr>
  </property>
  <property fmtid="{D5CDD505-2E9C-101B-9397-08002B2CF9AE}" pid="5" name="MSIP_Label_a189e4fd-a2fa-47bf-9b21-17f706ee2968_SetDate">
    <vt:lpwstr>2024-08-13T16:11:14Z</vt:lpwstr>
  </property>
  <property fmtid="{D5CDD505-2E9C-101B-9397-08002B2CF9AE}" pid="6" name="MSIP_Label_a189e4fd-a2fa-47bf-9b21-17f706ee2968_Method">
    <vt:lpwstr>Privileged</vt:lpwstr>
  </property>
  <property fmtid="{D5CDD505-2E9C-101B-9397-08002B2CF9AE}" pid="7" name="MSIP_Label_a189e4fd-a2fa-47bf-9b21-17f706ee2968_Name">
    <vt:lpwstr>Cisco Public Label</vt:lpwstr>
  </property>
  <property fmtid="{D5CDD505-2E9C-101B-9397-08002B2CF9AE}" pid="8" name="MSIP_Label_a189e4fd-a2fa-47bf-9b21-17f706ee2968_SiteId">
    <vt:lpwstr>5ae1af62-9505-4097-a69a-c1553ef7840e</vt:lpwstr>
  </property>
  <property fmtid="{D5CDD505-2E9C-101B-9397-08002B2CF9AE}" pid="9" name="MSIP_Label_a189e4fd-a2fa-47bf-9b21-17f706ee2968_ActionId">
    <vt:lpwstr>fdd32f6b-24ab-4a57-b018-689e04dd2eda</vt:lpwstr>
  </property>
  <property fmtid="{D5CDD505-2E9C-101B-9397-08002B2CF9AE}" pid="10" name="MSIP_Label_a189e4fd-a2fa-47bf-9b21-17f706ee2968_ContentBits">
    <vt:lpwstr>2</vt:lpwstr>
  </property>
  <property fmtid="{D5CDD505-2E9C-101B-9397-08002B2CF9AE}" pid="11" name="ClassificationContentMarkingFooterLocations">
    <vt:lpwstr>2023 Cisco Template Master:4</vt:lpwstr>
  </property>
  <property fmtid="{D5CDD505-2E9C-101B-9397-08002B2CF9AE}" pid="12" name="ClassificationContentMarkingFooterText">
    <vt:lpwstr>-</vt:lpwstr>
  </property>
</Properties>
</file>