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728" r:id="rId1"/>
    <p:sldMasterId id="2147483884" r:id="rId2"/>
  </p:sldMasterIdLst>
  <p:notesMasterIdLst>
    <p:notesMasterId r:id="rId14"/>
  </p:notesMasterIdLst>
  <p:handoutMasterIdLst>
    <p:handoutMasterId r:id="rId15"/>
  </p:handoutMasterIdLst>
  <p:sldIdLst>
    <p:sldId id="2076137403" r:id="rId3"/>
    <p:sldId id="278" r:id="rId4"/>
    <p:sldId id="2076137494" r:id="rId5"/>
    <p:sldId id="2076137453" r:id="rId6"/>
    <p:sldId id="2076137495" r:id="rId7"/>
    <p:sldId id="2076137449" r:id="rId8"/>
    <p:sldId id="2076137497" r:id="rId9"/>
    <p:sldId id="2076137450" r:id="rId10"/>
    <p:sldId id="2076137496" r:id="rId11"/>
    <p:sldId id="2076137498" r:id="rId12"/>
    <p:sldId id="2076137499" r:id="rId1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1" userDrawn="1">
          <p15:clr>
            <a:srgbClr val="A4A3A4"/>
          </p15:clr>
        </p15:guide>
        <p15:guide id="2" orient="horz" pos="595" userDrawn="1">
          <p15:clr>
            <a:srgbClr val="A4A3A4"/>
          </p15:clr>
        </p15:guide>
        <p15:guide id="3" orient="horz" pos="4237" userDrawn="1">
          <p15:clr>
            <a:srgbClr val="A4A3A4"/>
          </p15:clr>
        </p15:guide>
        <p15:guide id="4" orient="horz" pos="4103" userDrawn="1">
          <p15:clr>
            <a:srgbClr val="A4A3A4"/>
          </p15:clr>
        </p15:guide>
        <p15:guide id="5" pos="399" userDrawn="1">
          <p15:clr>
            <a:srgbClr val="A4A3A4"/>
          </p15:clr>
        </p15:guide>
        <p15:guide id="6" pos="7293" userDrawn="1">
          <p15:clr>
            <a:srgbClr val="A4A3A4"/>
          </p15:clr>
        </p15:guide>
        <p15:guide id="7" pos="38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5746" userDrawn="1">
          <p15:clr>
            <a:srgbClr val="A4A3A4"/>
          </p15:clr>
        </p15:guide>
        <p15:guide id="2" orient="horz" pos="302" userDrawn="1">
          <p15:clr>
            <a:srgbClr val="A4A3A4"/>
          </p15:clr>
        </p15:guide>
        <p15:guide id="3" pos="307" userDrawn="1">
          <p15:clr>
            <a:srgbClr val="A4A3A4"/>
          </p15:clr>
        </p15:guide>
        <p15:guide id="4" pos="430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BB9302-6A68-4B41-97B1-52894AB4EC92}" name="Guest User" initials="GU" userId="S::urn:spo:tenantanon#dcae8101-c92d-480c-bc43-c6761ccccc5a::" providerId="AD"/>
  <p188:author id="{8BF2906F-1F77-9524-4EDE-FC8F4E3A6089}" name="Kimberly Campbell" initials="KC" userId="S::KCampbell@pyapc.com::ea5c9d96-5ea6-4855-8301-633510c28ac5" providerId="AD"/>
  <p188:author id="{5DE73273-FE20-5AED-FD83-9B0358B5221A}" name="Brian Raabe" initials="BR" userId="S::BRaabe@pyapc.com::38db31d9-21d1-46ae-bad6-7d81b2b36ade" providerId="AD"/>
  <p188:author id="{AEC41B9E-9D6F-3E52-1676-1C1A645C832D}" name="Valerie Rock" initials="VR" userId="S::vrock@pyapc.com::94b686ea-5c36-4b1e-922b-0ebeb81a7adb" providerId="AD"/>
  <p188:author id="{1120E6D7-9B82-E7E7-6603-12C99A4CCC5D}" name="Jennifer Toolan" initials="JT" userId="S::Jtoolan@pyapc.com::ec8a707c-c2fd-4b96-b0de-fd815dd977e6" providerId="AD"/>
  <p188:author id="{F4C7B9F9-E5D8-56ED-A761-87E3E5BBF1A1}" name="Janet K. Stanek [KDHE]" initials="J[" userId="S::janet.k.stanek@kdhe.ks.gov::8d3b2773-66e1-4298-aeb6-c5fe0ddf193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illary R. Burkett" initials="HRB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1213"/>
    <a:srgbClr val="0B769F"/>
    <a:srgbClr val="DFF4FD"/>
    <a:srgbClr val="EDF8E4"/>
    <a:srgbClr val="275317"/>
    <a:srgbClr val="CAEEEE"/>
    <a:srgbClr val="DAE9F7"/>
    <a:srgbClr val="C2DFF5"/>
    <a:srgbClr val="00334C"/>
    <a:srgbClr val="CBE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CF4E35-CB7C-4FD1-AB94-6D16ABB5023D}" v="2" dt="2026-01-25T18:29:25.635"/>
  </p1510:revLst>
</p1510:revInfo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070" autoAdjust="0"/>
  </p:normalViewPr>
  <p:slideViewPr>
    <p:cSldViewPr snapToGrid="0">
      <p:cViewPr varScale="1">
        <p:scale>
          <a:sx n="74" d="100"/>
          <a:sy n="74" d="100"/>
        </p:scale>
        <p:origin x="1956" y="66"/>
      </p:cViewPr>
      <p:guideLst>
        <p:guide orient="horz" pos="4041"/>
        <p:guide orient="horz" pos="595"/>
        <p:guide orient="horz" pos="4237"/>
        <p:guide orient="horz" pos="4103"/>
        <p:guide pos="399"/>
        <p:guide pos="7293"/>
        <p:guide pos="384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5746"/>
        <p:guide orient="horz" pos="302"/>
        <p:guide pos="307"/>
        <p:guide pos="43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B2AE68-D56F-4154-BD27-FC286056F15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F4541C-E5DE-4DF8-8A60-E7349B8F190E}">
      <dgm:prSet/>
      <dgm:spPr/>
      <dgm:t>
        <a:bodyPr/>
        <a:lstStyle/>
        <a:p>
          <a:r>
            <a:rPr lang="en-US" b="1" i="0" dirty="0">
              <a:latin typeface="Aptos" panose="020B0004020202020204" pitchFamily="34" charset="0"/>
              <a:cs typeface="Calibri" panose="020F0502020204030204" pitchFamily="34" charset="0"/>
            </a:rPr>
            <a:t>December 29, 2025 </a:t>
          </a:r>
        </a:p>
        <a:p>
          <a:r>
            <a:rPr lang="en-US" b="0" i="0" dirty="0">
              <a:latin typeface="Aptos" panose="020B0004020202020204" pitchFamily="34" charset="0"/>
              <a:cs typeface="Calibri" panose="020F0502020204030204" pitchFamily="34" charset="0"/>
            </a:rPr>
            <a:t>Notice of  Award for BY1</a:t>
          </a:r>
          <a:endParaRPr lang="en-US" dirty="0">
            <a:latin typeface="Aptos" panose="020B0004020202020204" pitchFamily="34" charset="0"/>
          </a:endParaRPr>
        </a:p>
      </dgm:t>
    </dgm:pt>
    <dgm:pt modelId="{027866A1-611F-4C46-96B6-96E2AF30923B}" type="parTrans" cxnId="{B78A8531-C6DD-415F-9E96-BFB88F820638}">
      <dgm:prSet/>
      <dgm:spPr/>
      <dgm:t>
        <a:bodyPr/>
        <a:lstStyle/>
        <a:p>
          <a:endParaRPr lang="en-US"/>
        </a:p>
      </dgm:t>
    </dgm:pt>
    <dgm:pt modelId="{6AE46059-B23A-4B6F-AEA9-B64B8CD328C8}" type="sibTrans" cxnId="{B78A8531-C6DD-415F-9E96-BFB88F820638}">
      <dgm:prSet/>
      <dgm:spPr/>
      <dgm:t>
        <a:bodyPr/>
        <a:lstStyle/>
        <a:p>
          <a:endParaRPr lang="en-US"/>
        </a:p>
      </dgm:t>
    </dgm:pt>
    <dgm:pt modelId="{B2BF4D93-6CC2-4A23-9774-310E4DDBB943}">
      <dgm:prSet/>
      <dgm:spPr/>
      <dgm:t>
        <a:bodyPr/>
        <a:lstStyle/>
        <a:p>
          <a:r>
            <a:rPr lang="en-US" b="1" i="0" dirty="0">
              <a:latin typeface="Aptos" panose="020B0004020202020204" pitchFamily="34" charset="0"/>
              <a:cs typeface="Calibri" panose="020F0502020204030204" pitchFamily="34" charset="0"/>
            </a:rPr>
            <a:t>January 30, 2026</a:t>
          </a:r>
        </a:p>
        <a:p>
          <a:r>
            <a:rPr lang="en-US" b="0" i="0" dirty="0">
              <a:latin typeface="Aptos" panose="020B0004020202020204" pitchFamily="34" charset="0"/>
              <a:cs typeface="Calibri" panose="020F0502020204030204" pitchFamily="34" charset="0"/>
            </a:rPr>
            <a:t>Revised BY1 Budget due to CMS</a:t>
          </a:r>
          <a:endParaRPr lang="en-US" dirty="0">
            <a:latin typeface="Aptos" panose="020B0004020202020204" pitchFamily="34" charset="0"/>
            <a:cs typeface="Calibri" panose="020F0502020204030204" pitchFamily="34" charset="0"/>
          </a:endParaRPr>
        </a:p>
      </dgm:t>
    </dgm:pt>
    <dgm:pt modelId="{ECF18280-702A-43A3-9EE9-09DD6A3F213C}" type="parTrans" cxnId="{202B2439-D8E4-43FF-BAA7-A6581FCF2EFF}">
      <dgm:prSet/>
      <dgm:spPr/>
      <dgm:t>
        <a:bodyPr/>
        <a:lstStyle/>
        <a:p>
          <a:endParaRPr lang="en-US"/>
        </a:p>
      </dgm:t>
    </dgm:pt>
    <dgm:pt modelId="{5BAB13FF-0DA1-4136-806C-4D2981F8A77C}" type="sibTrans" cxnId="{202B2439-D8E4-43FF-BAA7-A6581FCF2EFF}">
      <dgm:prSet/>
      <dgm:spPr/>
      <dgm:t>
        <a:bodyPr/>
        <a:lstStyle/>
        <a:p>
          <a:endParaRPr lang="en-US"/>
        </a:p>
      </dgm:t>
    </dgm:pt>
    <dgm:pt modelId="{B589E328-1B74-4AA9-B26F-3C46A5B03A53}">
      <dgm:prSet/>
      <dgm:spPr/>
      <dgm:t>
        <a:bodyPr/>
        <a:lstStyle/>
        <a:p>
          <a:r>
            <a:rPr lang="en-US" b="1" i="0" dirty="0">
              <a:latin typeface="Aptos" panose="020B0004020202020204" pitchFamily="34" charset="0"/>
              <a:cs typeface="Calibri" panose="020F0502020204030204" pitchFamily="34" charset="0"/>
            </a:rPr>
            <a:t>August 30, 2026</a:t>
          </a:r>
        </a:p>
        <a:p>
          <a:r>
            <a:rPr lang="en-US" b="0" i="0" dirty="0">
              <a:latin typeface="Aptos" panose="020B0004020202020204" pitchFamily="34" charset="0"/>
              <a:cs typeface="Calibri" panose="020F0502020204030204" pitchFamily="34" charset="0"/>
            </a:rPr>
            <a:t>Annual report +  BY2 funding request due</a:t>
          </a:r>
          <a:endParaRPr lang="en-US" dirty="0">
            <a:latin typeface="Aptos" panose="020B0004020202020204" pitchFamily="34" charset="0"/>
            <a:cs typeface="Calibri" panose="020F0502020204030204" pitchFamily="34" charset="0"/>
          </a:endParaRPr>
        </a:p>
      </dgm:t>
    </dgm:pt>
    <dgm:pt modelId="{6DA049AF-77A6-42B8-B453-1AAE9ADE82FD}" type="parTrans" cxnId="{1D7EC1FB-584F-491E-9A45-88D4E47860AF}">
      <dgm:prSet/>
      <dgm:spPr/>
      <dgm:t>
        <a:bodyPr/>
        <a:lstStyle/>
        <a:p>
          <a:endParaRPr lang="en-US"/>
        </a:p>
      </dgm:t>
    </dgm:pt>
    <dgm:pt modelId="{0F478C63-5C63-40D0-9EA9-5031E58BBAB8}" type="sibTrans" cxnId="{1D7EC1FB-584F-491E-9A45-88D4E47860AF}">
      <dgm:prSet/>
      <dgm:spPr/>
      <dgm:t>
        <a:bodyPr/>
        <a:lstStyle/>
        <a:p>
          <a:endParaRPr lang="en-US"/>
        </a:p>
      </dgm:t>
    </dgm:pt>
    <dgm:pt modelId="{AF23769D-BD73-4E5C-9FD8-163D6C1B693C}">
      <dgm:prSet/>
      <dgm:spPr/>
      <dgm:t>
        <a:bodyPr/>
        <a:lstStyle/>
        <a:p>
          <a:r>
            <a:rPr lang="en-US" b="1" i="0" dirty="0">
              <a:latin typeface="Aptos" panose="020B0004020202020204" pitchFamily="34" charset="0"/>
              <a:cs typeface="Calibri" panose="020F0502020204030204" pitchFamily="34" charset="0"/>
            </a:rPr>
            <a:t>October 30, 2026 </a:t>
          </a:r>
        </a:p>
        <a:p>
          <a:r>
            <a:rPr lang="en-US" b="0" i="0" dirty="0">
              <a:latin typeface="Aptos" panose="020B0004020202020204" pitchFamily="34" charset="0"/>
              <a:cs typeface="Calibri" panose="020F0502020204030204" pitchFamily="34" charset="0"/>
            </a:rPr>
            <a:t>BY1 ends; all BY1 funds must be obligated </a:t>
          </a:r>
        </a:p>
        <a:p>
          <a:r>
            <a:rPr lang="en-US" b="0" i="0" dirty="0">
              <a:latin typeface="Aptos" panose="020B0004020202020204" pitchFamily="34" charset="0"/>
              <a:cs typeface="Calibri" panose="020F0502020204030204" pitchFamily="34" charset="0"/>
            </a:rPr>
            <a:t>(use or lose)</a:t>
          </a:r>
          <a:endParaRPr lang="en-US" dirty="0">
            <a:latin typeface="Aptos" panose="020B0004020202020204" pitchFamily="34" charset="0"/>
            <a:cs typeface="Calibri" panose="020F0502020204030204" pitchFamily="34" charset="0"/>
          </a:endParaRPr>
        </a:p>
      </dgm:t>
    </dgm:pt>
    <dgm:pt modelId="{DA2A8069-56A8-438B-BF83-2CAB091246BE}" type="parTrans" cxnId="{DD2C8595-DF69-4B1B-8DC7-F79EA1C50702}">
      <dgm:prSet/>
      <dgm:spPr/>
      <dgm:t>
        <a:bodyPr/>
        <a:lstStyle/>
        <a:p>
          <a:endParaRPr lang="en-US"/>
        </a:p>
      </dgm:t>
    </dgm:pt>
    <dgm:pt modelId="{AE8D6D1D-7B37-48B6-A721-803B308A2018}" type="sibTrans" cxnId="{DD2C8595-DF69-4B1B-8DC7-F79EA1C50702}">
      <dgm:prSet/>
      <dgm:spPr/>
      <dgm:t>
        <a:bodyPr/>
        <a:lstStyle/>
        <a:p>
          <a:endParaRPr lang="en-US"/>
        </a:p>
      </dgm:t>
    </dgm:pt>
    <dgm:pt modelId="{42DF9974-59B1-4CFD-8F2A-F69D9CF5F019}">
      <dgm:prSet/>
      <dgm:spPr/>
      <dgm:t>
        <a:bodyPr/>
        <a:lstStyle/>
        <a:p>
          <a:r>
            <a:rPr lang="en-US" b="1" i="0" dirty="0">
              <a:latin typeface="Aptos" panose="020B0004020202020204" pitchFamily="34" charset="0"/>
              <a:cs typeface="Calibri" panose="020F0502020204030204" pitchFamily="34" charset="0"/>
            </a:rPr>
            <a:t>By October 31, 2026</a:t>
          </a:r>
        </a:p>
        <a:p>
          <a:r>
            <a:rPr lang="en-US" b="0" i="0" dirty="0">
              <a:latin typeface="Aptos" panose="020B0004020202020204" pitchFamily="34" charset="0"/>
              <a:cs typeface="Calibri" panose="020F0502020204030204" pitchFamily="34" charset="0"/>
            </a:rPr>
            <a:t>BY2 funding announced</a:t>
          </a:r>
          <a:endParaRPr lang="en-US" dirty="0">
            <a:latin typeface="Aptos" panose="020B0004020202020204" pitchFamily="34" charset="0"/>
            <a:cs typeface="Calibri" panose="020F0502020204030204" pitchFamily="34" charset="0"/>
          </a:endParaRPr>
        </a:p>
      </dgm:t>
    </dgm:pt>
    <dgm:pt modelId="{19074E41-D49F-4D82-AAA9-71C045CE00DF}" type="parTrans" cxnId="{7C73D0BA-A6D8-45AF-8238-4C365D3B5A41}">
      <dgm:prSet/>
      <dgm:spPr/>
      <dgm:t>
        <a:bodyPr/>
        <a:lstStyle/>
        <a:p>
          <a:endParaRPr lang="en-US"/>
        </a:p>
      </dgm:t>
    </dgm:pt>
    <dgm:pt modelId="{616351F6-EB81-45EF-BAE9-8D68DF047E09}" type="sibTrans" cxnId="{7C73D0BA-A6D8-45AF-8238-4C365D3B5A41}">
      <dgm:prSet/>
      <dgm:spPr/>
      <dgm:t>
        <a:bodyPr/>
        <a:lstStyle/>
        <a:p>
          <a:endParaRPr lang="en-US"/>
        </a:p>
      </dgm:t>
    </dgm:pt>
    <dgm:pt modelId="{E0DF690E-9767-481D-A859-F6B546FB4401}">
      <dgm:prSet/>
      <dgm:spPr/>
      <dgm:t>
        <a:bodyPr/>
        <a:lstStyle/>
        <a:p>
          <a:r>
            <a:rPr lang="en-US" b="1" dirty="0">
              <a:latin typeface="Aptos" panose="020B0004020202020204" pitchFamily="34" charset="0"/>
              <a:cs typeface="Calibri" panose="020F0502020204030204" pitchFamily="34" charset="0"/>
            </a:rPr>
            <a:t>By September 30, 2027</a:t>
          </a:r>
        </a:p>
        <a:p>
          <a:r>
            <a:rPr lang="en-US" dirty="0">
              <a:latin typeface="Aptos" panose="020B0004020202020204" pitchFamily="34" charset="0"/>
              <a:cs typeface="Calibri" panose="020F0502020204030204" pitchFamily="34" charset="0"/>
            </a:rPr>
            <a:t>All BY1 funds must be expended</a:t>
          </a:r>
        </a:p>
        <a:p>
          <a:r>
            <a:rPr lang="en-US" dirty="0">
              <a:latin typeface="Aptos" panose="020B0004020202020204" pitchFamily="34" charset="0"/>
              <a:cs typeface="Calibri" panose="020F0502020204030204" pitchFamily="34" charset="0"/>
            </a:rPr>
            <a:t>(use or lose)</a:t>
          </a:r>
        </a:p>
      </dgm:t>
    </dgm:pt>
    <dgm:pt modelId="{E5EE4A02-83D3-4CE4-88A8-BF9A82ED69C3}" type="parTrans" cxnId="{49835495-FF39-4EC9-B737-CFF8158AD3F8}">
      <dgm:prSet/>
      <dgm:spPr/>
      <dgm:t>
        <a:bodyPr/>
        <a:lstStyle/>
        <a:p>
          <a:endParaRPr lang="en-US"/>
        </a:p>
      </dgm:t>
    </dgm:pt>
    <dgm:pt modelId="{8A44E802-9F77-47DA-B3B4-174C86DCF64A}" type="sibTrans" cxnId="{49835495-FF39-4EC9-B737-CFF8158AD3F8}">
      <dgm:prSet/>
      <dgm:spPr/>
      <dgm:t>
        <a:bodyPr/>
        <a:lstStyle/>
        <a:p>
          <a:endParaRPr lang="en-US"/>
        </a:p>
      </dgm:t>
    </dgm:pt>
    <dgm:pt modelId="{0AD9C85E-1FC6-4450-BFDC-137A255BE86D}">
      <dgm:prSet/>
      <dgm:spPr/>
      <dgm:t>
        <a:bodyPr/>
        <a:lstStyle/>
        <a:p>
          <a:r>
            <a:rPr lang="en-US" b="1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July 31, 2026</a:t>
          </a:r>
        </a:p>
        <a:p>
          <a:r>
            <a:rPr lang="en-US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End of first  reporting period</a:t>
          </a:r>
        </a:p>
      </dgm:t>
    </dgm:pt>
    <dgm:pt modelId="{8981CEF5-56B2-40B9-BC61-97DFD497EF30}" type="parTrans" cxnId="{E25B703B-2234-4E35-B866-41753CA8814B}">
      <dgm:prSet/>
      <dgm:spPr/>
      <dgm:t>
        <a:bodyPr/>
        <a:lstStyle/>
        <a:p>
          <a:endParaRPr lang="en-US"/>
        </a:p>
      </dgm:t>
    </dgm:pt>
    <dgm:pt modelId="{15401DB6-D5A1-4CD9-822A-C1D0D914C271}" type="sibTrans" cxnId="{E25B703B-2234-4E35-B866-41753CA8814B}">
      <dgm:prSet/>
      <dgm:spPr/>
      <dgm:t>
        <a:bodyPr/>
        <a:lstStyle/>
        <a:p>
          <a:endParaRPr lang="en-US"/>
        </a:p>
      </dgm:t>
    </dgm:pt>
    <dgm:pt modelId="{C1F02DD4-3360-447E-A494-0E7AF0F70168}">
      <dgm:prSet/>
      <dgm:spPr/>
      <dgm:t>
        <a:bodyPr/>
        <a:lstStyle/>
        <a:p>
          <a:r>
            <a:rPr lang="en-US" b="1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Q1 2026</a:t>
          </a:r>
        </a:p>
        <a:p>
          <a:r>
            <a:rPr lang="en-US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Initial BY1 funds available to State for authorized expenditures</a:t>
          </a:r>
        </a:p>
      </dgm:t>
    </dgm:pt>
    <dgm:pt modelId="{24772A54-F928-40AB-9236-7D985D22BD9D}" type="parTrans" cxnId="{E47FAAB2-59AA-486A-8E5B-397BDFB02A37}">
      <dgm:prSet/>
      <dgm:spPr/>
      <dgm:t>
        <a:bodyPr/>
        <a:lstStyle/>
        <a:p>
          <a:endParaRPr lang="en-US"/>
        </a:p>
      </dgm:t>
    </dgm:pt>
    <dgm:pt modelId="{BC6A6077-AA41-4139-8017-13AF3AAF794A}" type="sibTrans" cxnId="{E47FAAB2-59AA-486A-8E5B-397BDFB02A37}">
      <dgm:prSet/>
      <dgm:spPr/>
      <dgm:t>
        <a:bodyPr/>
        <a:lstStyle/>
        <a:p>
          <a:endParaRPr lang="en-US"/>
        </a:p>
      </dgm:t>
    </dgm:pt>
    <dgm:pt modelId="{E72538AE-61C1-425D-8B0A-28846A1EA3AE}" type="pres">
      <dgm:prSet presAssocID="{B4B2AE68-D56F-4154-BD27-FC286056F15F}" presName="CompostProcess" presStyleCnt="0">
        <dgm:presLayoutVars>
          <dgm:dir/>
          <dgm:resizeHandles val="exact"/>
        </dgm:presLayoutVars>
      </dgm:prSet>
      <dgm:spPr/>
    </dgm:pt>
    <dgm:pt modelId="{8C476142-0B51-42BF-B333-D230983AFF2A}" type="pres">
      <dgm:prSet presAssocID="{B4B2AE68-D56F-4154-BD27-FC286056F15F}" presName="arrow" presStyleLbl="bgShp" presStyleIdx="0" presStyleCnt="1" custScaleX="111105" custLinFactNeighborX="822" custLinFactNeighborY="176"/>
      <dgm:spPr/>
    </dgm:pt>
    <dgm:pt modelId="{9F9F56D2-114A-4C72-957D-EDF6BAAF0F07}" type="pres">
      <dgm:prSet presAssocID="{B4B2AE68-D56F-4154-BD27-FC286056F15F}" presName="linearProcess" presStyleCnt="0"/>
      <dgm:spPr/>
    </dgm:pt>
    <dgm:pt modelId="{1C3275AC-7511-464B-AC6F-C09BA1641803}" type="pres">
      <dgm:prSet presAssocID="{33F4541C-E5DE-4DF8-8A60-E7349B8F190E}" presName="textNode" presStyleLbl="node1" presStyleIdx="0" presStyleCnt="8">
        <dgm:presLayoutVars>
          <dgm:bulletEnabled val="1"/>
        </dgm:presLayoutVars>
      </dgm:prSet>
      <dgm:spPr/>
    </dgm:pt>
    <dgm:pt modelId="{1710CDC4-3847-4873-9802-3E84E5C3F92B}" type="pres">
      <dgm:prSet presAssocID="{6AE46059-B23A-4B6F-AEA9-B64B8CD328C8}" presName="sibTrans" presStyleCnt="0"/>
      <dgm:spPr/>
    </dgm:pt>
    <dgm:pt modelId="{83B1E43D-CF07-4702-9161-1B8D1DA1E1B4}" type="pres">
      <dgm:prSet presAssocID="{B2BF4D93-6CC2-4A23-9774-310E4DDBB943}" presName="textNode" presStyleLbl="node1" presStyleIdx="1" presStyleCnt="8">
        <dgm:presLayoutVars>
          <dgm:bulletEnabled val="1"/>
        </dgm:presLayoutVars>
      </dgm:prSet>
      <dgm:spPr/>
    </dgm:pt>
    <dgm:pt modelId="{F8D10453-0828-4A9B-A217-A448C84374DA}" type="pres">
      <dgm:prSet presAssocID="{5BAB13FF-0DA1-4136-806C-4D2981F8A77C}" presName="sibTrans" presStyleCnt="0"/>
      <dgm:spPr/>
    </dgm:pt>
    <dgm:pt modelId="{33BE03C6-2EB5-4D8C-B149-B21458BEF14A}" type="pres">
      <dgm:prSet presAssocID="{C1F02DD4-3360-447E-A494-0E7AF0F70168}" presName="textNode" presStyleLbl="node1" presStyleIdx="2" presStyleCnt="8">
        <dgm:presLayoutVars>
          <dgm:bulletEnabled val="1"/>
        </dgm:presLayoutVars>
      </dgm:prSet>
      <dgm:spPr/>
    </dgm:pt>
    <dgm:pt modelId="{ACF430A5-32ED-4B1C-8107-59851639E041}" type="pres">
      <dgm:prSet presAssocID="{BC6A6077-AA41-4139-8017-13AF3AAF794A}" presName="sibTrans" presStyleCnt="0"/>
      <dgm:spPr/>
    </dgm:pt>
    <dgm:pt modelId="{8DE0AD08-F06C-4178-ACFA-AD1891BE80DA}" type="pres">
      <dgm:prSet presAssocID="{0AD9C85E-1FC6-4450-BFDC-137A255BE86D}" presName="textNode" presStyleLbl="node1" presStyleIdx="3" presStyleCnt="8">
        <dgm:presLayoutVars>
          <dgm:bulletEnabled val="1"/>
        </dgm:presLayoutVars>
      </dgm:prSet>
      <dgm:spPr/>
    </dgm:pt>
    <dgm:pt modelId="{A6872B17-8EF5-4208-8A30-D0CA57C8DBC1}" type="pres">
      <dgm:prSet presAssocID="{15401DB6-D5A1-4CD9-822A-C1D0D914C271}" presName="sibTrans" presStyleCnt="0"/>
      <dgm:spPr/>
    </dgm:pt>
    <dgm:pt modelId="{878F346D-5305-43ED-B179-8492015FE813}" type="pres">
      <dgm:prSet presAssocID="{B589E328-1B74-4AA9-B26F-3C46A5B03A53}" presName="textNode" presStyleLbl="node1" presStyleIdx="4" presStyleCnt="8">
        <dgm:presLayoutVars>
          <dgm:bulletEnabled val="1"/>
        </dgm:presLayoutVars>
      </dgm:prSet>
      <dgm:spPr/>
    </dgm:pt>
    <dgm:pt modelId="{6FF024D8-05C2-4BF6-B7CA-639E503B8DF1}" type="pres">
      <dgm:prSet presAssocID="{0F478C63-5C63-40D0-9EA9-5031E58BBAB8}" presName="sibTrans" presStyleCnt="0"/>
      <dgm:spPr/>
    </dgm:pt>
    <dgm:pt modelId="{D2E25141-B274-4AEE-8EF2-1777D9BFE614}" type="pres">
      <dgm:prSet presAssocID="{AF23769D-BD73-4E5C-9FD8-163D6C1B693C}" presName="textNode" presStyleLbl="node1" presStyleIdx="5" presStyleCnt="8">
        <dgm:presLayoutVars>
          <dgm:bulletEnabled val="1"/>
        </dgm:presLayoutVars>
      </dgm:prSet>
      <dgm:spPr/>
    </dgm:pt>
    <dgm:pt modelId="{78F28709-FA8D-432F-8971-BC42F5173188}" type="pres">
      <dgm:prSet presAssocID="{AE8D6D1D-7B37-48B6-A721-803B308A2018}" presName="sibTrans" presStyleCnt="0"/>
      <dgm:spPr/>
    </dgm:pt>
    <dgm:pt modelId="{A0BC763A-926F-405C-A87A-3A698389D559}" type="pres">
      <dgm:prSet presAssocID="{42DF9974-59B1-4CFD-8F2A-F69D9CF5F019}" presName="textNode" presStyleLbl="node1" presStyleIdx="6" presStyleCnt="8">
        <dgm:presLayoutVars>
          <dgm:bulletEnabled val="1"/>
        </dgm:presLayoutVars>
      </dgm:prSet>
      <dgm:spPr/>
    </dgm:pt>
    <dgm:pt modelId="{6AF42A20-BE3C-4316-8DDF-54927D522211}" type="pres">
      <dgm:prSet presAssocID="{616351F6-EB81-45EF-BAE9-8D68DF047E09}" presName="sibTrans" presStyleCnt="0"/>
      <dgm:spPr/>
    </dgm:pt>
    <dgm:pt modelId="{843A8F35-D1F7-4DB9-B0D2-CA7DF37F04BD}" type="pres">
      <dgm:prSet presAssocID="{E0DF690E-9767-481D-A859-F6B546FB4401}" presName="textNode" presStyleLbl="node1" presStyleIdx="7" presStyleCnt="8">
        <dgm:presLayoutVars>
          <dgm:bulletEnabled val="1"/>
        </dgm:presLayoutVars>
      </dgm:prSet>
      <dgm:spPr/>
    </dgm:pt>
  </dgm:ptLst>
  <dgm:cxnLst>
    <dgm:cxn modelId="{B78A8531-C6DD-415F-9E96-BFB88F820638}" srcId="{B4B2AE68-D56F-4154-BD27-FC286056F15F}" destId="{33F4541C-E5DE-4DF8-8A60-E7349B8F190E}" srcOrd="0" destOrd="0" parTransId="{027866A1-611F-4C46-96B6-96E2AF30923B}" sibTransId="{6AE46059-B23A-4B6F-AEA9-B64B8CD328C8}"/>
    <dgm:cxn modelId="{23BCA535-95E9-4D14-8374-E4845344EF4D}" type="presOf" srcId="{B4B2AE68-D56F-4154-BD27-FC286056F15F}" destId="{E72538AE-61C1-425D-8B0A-28846A1EA3AE}" srcOrd="0" destOrd="0" presId="urn:microsoft.com/office/officeart/2005/8/layout/hProcess9"/>
    <dgm:cxn modelId="{EB662F38-25DA-4764-9A22-2EEF3FFF9E53}" type="presOf" srcId="{B2BF4D93-6CC2-4A23-9774-310E4DDBB943}" destId="{83B1E43D-CF07-4702-9161-1B8D1DA1E1B4}" srcOrd="0" destOrd="0" presId="urn:microsoft.com/office/officeart/2005/8/layout/hProcess9"/>
    <dgm:cxn modelId="{202B2439-D8E4-43FF-BAA7-A6581FCF2EFF}" srcId="{B4B2AE68-D56F-4154-BD27-FC286056F15F}" destId="{B2BF4D93-6CC2-4A23-9774-310E4DDBB943}" srcOrd="1" destOrd="0" parTransId="{ECF18280-702A-43A3-9EE9-09DD6A3F213C}" sibTransId="{5BAB13FF-0DA1-4136-806C-4D2981F8A77C}"/>
    <dgm:cxn modelId="{E25B703B-2234-4E35-B866-41753CA8814B}" srcId="{B4B2AE68-D56F-4154-BD27-FC286056F15F}" destId="{0AD9C85E-1FC6-4450-BFDC-137A255BE86D}" srcOrd="3" destOrd="0" parTransId="{8981CEF5-56B2-40B9-BC61-97DFD497EF30}" sibTransId="{15401DB6-D5A1-4CD9-822A-C1D0D914C271}"/>
    <dgm:cxn modelId="{01135764-10F2-454E-8310-5FDA7ECDF05F}" type="presOf" srcId="{C1F02DD4-3360-447E-A494-0E7AF0F70168}" destId="{33BE03C6-2EB5-4D8C-B149-B21458BEF14A}" srcOrd="0" destOrd="0" presId="urn:microsoft.com/office/officeart/2005/8/layout/hProcess9"/>
    <dgm:cxn modelId="{707DA366-262D-402D-A4FC-FC49296A88DB}" type="presOf" srcId="{33F4541C-E5DE-4DF8-8A60-E7349B8F190E}" destId="{1C3275AC-7511-464B-AC6F-C09BA1641803}" srcOrd="0" destOrd="0" presId="urn:microsoft.com/office/officeart/2005/8/layout/hProcess9"/>
    <dgm:cxn modelId="{CA4BF275-E6F2-44FB-9AB8-01E297D2FCF3}" type="presOf" srcId="{B589E328-1B74-4AA9-B26F-3C46A5B03A53}" destId="{878F346D-5305-43ED-B179-8492015FE813}" srcOrd="0" destOrd="0" presId="urn:microsoft.com/office/officeart/2005/8/layout/hProcess9"/>
    <dgm:cxn modelId="{49835495-FF39-4EC9-B737-CFF8158AD3F8}" srcId="{B4B2AE68-D56F-4154-BD27-FC286056F15F}" destId="{E0DF690E-9767-481D-A859-F6B546FB4401}" srcOrd="7" destOrd="0" parTransId="{E5EE4A02-83D3-4CE4-88A8-BF9A82ED69C3}" sibTransId="{8A44E802-9F77-47DA-B3B4-174C86DCF64A}"/>
    <dgm:cxn modelId="{DD2C8595-DF69-4B1B-8DC7-F79EA1C50702}" srcId="{B4B2AE68-D56F-4154-BD27-FC286056F15F}" destId="{AF23769D-BD73-4E5C-9FD8-163D6C1B693C}" srcOrd="5" destOrd="0" parTransId="{DA2A8069-56A8-438B-BF83-2CAB091246BE}" sibTransId="{AE8D6D1D-7B37-48B6-A721-803B308A2018}"/>
    <dgm:cxn modelId="{E47FAAB2-59AA-486A-8E5B-397BDFB02A37}" srcId="{B4B2AE68-D56F-4154-BD27-FC286056F15F}" destId="{C1F02DD4-3360-447E-A494-0E7AF0F70168}" srcOrd="2" destOrd="0" parTransId="{24772A54-F928-40AB-9236-7D985D22BD9D}" sibTransId="{BC6A6077-AA41-4139-8017-13AF3AAF794A}"/>
    <dgm:cxn modelId="{7C73D0BA-A6D8-45AF-8238-4C365D3B5A41}" srcId="{B4B2AE68-D56F-4154-BD27-FC286056F15F}" destId="{42DF9974-59B1-4CFD-8F2A-F69D9CF5F019}" srcOrd="6" destOrd="0" parTransId="{19074E41-D49F-4D82-AAA9-71C045CE00DF}" sibTransId="{616351F6-EB81-45EF-BAE9-8D68DF047E09}"/>
    <dgm:cxn modelId="{B9E1FEBB-CC18-44C0-84D4-42ADA61F9580}" type="presOf" srcId="{42DF9974-59B1-4CFD-8F2A-F69D9CF5F019}" destId="{A0BC763A-926F-405C-A87A-3A698389D559}" srcOrd="0" destOrd="0" presId="urn:microsoft.com/office/officeart/2005/8/layout/hProcess9"/>
    <dgm:cxn modelId="{11D9DFCF-3664-4791-9D83-958ABED9DE5B}" type="presOf" srcId="{0AD9C85E-1FC6-4450-BFDC-137A255BE86D}" destId="{8DE0AD08-F06C-4178-ACFA-AD1891BE80DA}" srcOrd="0" destOrd="0" presId="urn:microsoft.com/office/officeart/2005/8/layout/hProcess9"/>
    <dgm:cxn modelId="{C6E724F0-465D-4908-8653-32ED7103C787}" type="presOf" srcId="{E0DF690E-9767-481D-A859-F6B546FB4401}" destId="{843A8F35-D1F7-4DB9-B0D2-CA7DF37F04BD}" srcOrd="0" destOrd="0" presId="urn:microsoft.com/office/officeart/2005/8/layout/hProcess9"/>
    <dgm:cxn modelId="{7A5412F1-7CF9-427A-8F39-CA0DFCAE4502}" type="presOf" srcId="{AF23769D-BD73-4E5C-9FD8-163D6C1B693C}" destId="{D2E25141-B274-4AEE-8EF2-1777D9BFE614}" srcOrd="0" destOrd="0" presId="urn:microsoft.com/office/officeart/2005/8/layout/hProcess9"/>
    <dgm:cxn modelId="{1D7EC1FB-584F-491E-9A45-88D4E47860AF}" srcId="{B4B2AE68-D56F-4154-BD27-FC286056F15F}" destId="{B589E328-1B74-4AA9-B26F-3C46A5B03A53}" srcOrd="4" destOrd="0" parTransId="{6DA049AF-77A6-42B8-B453-1AAE9ADE82FD}" sibTransId="{0F478C63-5C63-40D0-9EA9-5031E58BBAB8}"/>
    <dgm:cxn modelId="{5D52E3B6-491F-4D7B-BAC0-C7928AD5071A}" type="presParOf" srcId="{E72538AE-61C1-425D-8B0A-28846A1EA3AE}" destId="{8C476142-0B51-42BF-B333-D230983AFF2A}" srcOrd="0" destOrd="0" presId="urn:microsoft.com/office/officeart/2005/8/layout/hProcess9"/>
    <dgm:cxn modelId="{7BF37D12-4C75-4528-8969-4BE65CDCF551}" type="presParOf" srcId="{E72538AE-61C1-425D-8B0A-28846A1EA3AE}" destId="{9F9F56D2-114A-4C72-957D-EDF6BAAF0F07}" srcOrd="1" destOrd="0" presId="urn:microsoft.com/office/officeart/2005/8/layout/hProcess9"/>
    <dgm:cxn modelId="{652876B2-B958-4879-AF41-2D14D6B796D3}" type="presParOf" srcId="{9F9F56D2-114A-4C72-957D-EDF6BAAF0F07}" destId="{1C3275AC-7511-464B-AC6F-C09BA1641803}" srcOrd="0" destOrd="0" presId="urn:microsoft.com/office/officeart/2005/8/layout/hProcess9"/>
    <dgm:cxn modelId="{B7EB0301-CF48-453E-9C6E-1A57D51555B4}" type="presParOf" srcId="{9F9F56D2-114A-4C72-957D-EDF6BAAF0F07}" destId="{1710CDC4-3847-4873-9802-3E84E5C3F92B}" srcOrd="1" destOrd="0" presId="urn:microsoft.com/office/officeart/2005/8/layout/hProcess9"/>
    <dgm:cxn modelId="{D2CF9714-E0DA-4C12-ADBD-6548BEDD0142}" type="presParOf" srcId="{9F9F56D2-114A-4C72-957D-EDF6BAAF0F07}" destId="{83B1E43D-CF07-4702-9161-1B8D1DA1E1B4}" srcOrd="2" destOrd="0" presId="urn:microsoft.com/office/officeart/2005/8/layout/hProcess9"/>
    <dgm:cxn modelId="{3232881B-0971-47C3-8FA9-7AE59E7B164B}" type="presParOf" srcId="{9F9F56D2-114A-4C72-957D-EDF6BAAF0F07}" destId="{F8D10453-0828-4A9B-A217-A448C84374DA}" srcOrd="3" destOrd="0" presId="urn:microsoft.com/office/officeart/2005/8/layout/hProcess9"/>
    <dgm:cxn modelId="{93074EAF-4619-41A7-91C7-0EE5380971E9}" type="presParOf" srcId="{9F9F56D2-114A-4C72-957D-EDF6BAAF0F07}" destId="{33BE03C6-2EB5-4D8C-B149-B21458BEF14A}" srcOrd="4" destOrd="0" presId="urn:microsoft.com/office/officeart/2005/8/layout/hProcess9"/>
    <dgm:cxn modelId="{EB71F1F9-D0AA-4F89-8A24-6A8C81F40810}" type="presParOf" srcId="{9F9F56D2-114A-4C72-957D-EDF6BAAF0F07}" destId="{ACF430A5-32ED-4B1C-8107-59851639E041}" srcOrd="5" destOrd="0" presId="urn:microsoft.com/office/officeart/2005/8/layout/hProcess9"/>
    <dgm:cxn modelId="{41AA62A4-3CE0-4D0D-A2BB-51863BF0030B}" type="presParOf" srcId="{9F9F56D2-114A-4C72-957D-EDF6BAAF0F07}" destId="{8DE0AD08-F06C-4178-ACFA-AD1891BE80DA}" srcOrd="6" destOrd="0" presId="urn:microsoft.com/office/officeart/2005/8/layout/hProcess9"/>
    <dgm:cxn modelId="{862502BC-FC99-44C8-8BF7-EC80A6FCCD75}" type="presParOf" srcId="{9F9F56D2-114A-4C72-957D-EDF6BAAF0F07}" destId="{A6872B17-8EF5-4208-8A30-D0CA57C8DBC1}" srcOrd="7" destOrd="0" presId="urn:microsoft.com/office/officeart/2005/8/layout/hProcess9"/>
    <dgm:cxn modelId="{4F832688-A051-49C8-9FCF-DEA77C5F8013}" type="presParOf" srcId="{9F9F56D2-114A-4C72-957D-EDF6BAAF0F07}" destId="{878F346D-5305-43ED-B179-8492015FE813}" srcOrd="8" destOrd="0" presId="urn:microsoft.com/office/officeart/2005/8/layout/hProcess9"/>
    <dgm:cxn modelId="{C33D1EC4-166B-41FD-8505-AC53C3D079CD}" type="presParOf" srcId="{9F9F56D2-114A-4C72-957D-EDF6BAAF0F07}" destId="{6FF024D8-05C2-4BF6-B7CA-639E503B8DF1}" srcOrd="9" destOrd="0" presId="urn:microsoft.com/office/officeart/2005/8/layout/hProcess9"/>
    <dgm:cxn modelId="{B758A77F-353D-4787-A08F-27F4106B81BC}" type="presParOf" srcId="{9F9F56D2-114A-4C72-957D-EDF6BAAF0F07}" destId="{D2E25141-B274-4AEE-8EF2-1777D9BFE614}" srcOrd="10" destOrd="0" presId="urn:microsoft.com/office/officeart/2005/8/layout/hProcess9"/>
    <dgm:cxn modelId="{574E9157-12A8-49B7-8417-CE7948FA0DC1}" type="presParOf" srcId="{9F9F56D2-114A-4C72-957D-EDF6BAAF0F07}" destId="{78F28709-FA8D-432F-8971-BC42F5173188}" srcOrd="11" destOrd="0" presId="urn:microsoft.com/office/officeart/2005/8/layout/hProcess9"/>
    <dgm:cxn modelId="{564E038A-C0B6-4058-8620-AEC699EF0B9F}" type="presParOf" srcId="{9F9F56D2-114A-4C72-957D-EDF6BAAF0F07}" destId="{A0BC763A-926F-405C-A87A-3A698389D559}" srcOrd="12" destOrd="0" presId="urn:microsoft.com/office/officeart/2005/8/layout/hProcess9"/>
    <dgm:cxn modelId="{300E3F14-D932-4FFE-9A0D-514C6B80CB2B}" type="presParOf" srcId="{9F9F56D2-114A-4C72-957D-EDF6BAAF0F07}" destId="{6AF42A20-BE3C-4316-8DDF-54927D522211}" srcOrd="13" destOrd="0" presId="urn:microsoft.com/office/officeart/2005/8/layout/hProcess9"/>
    <dgm:cxn modelId="{3DDBDE61-8655-4C8D-BBD6-9BE96F81FA0A}" type="presParOf" srcId="{9F9F56D2-114A-4C72-957D-EDF6BAAF0F07}" destId="{843A8F35-D1F7-4DB9-B0D2-CA7DF37F04BD}" srcOrd="1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76142-0B51-42BF-B333-D230983AFF2A}">
      <dsp:nvSpPr>
        <dsp:cNvPr id="0" name=""/>
        <dsp:cNvSpPr/>
      </dsp:nvSpPr>
      <dsp:spPr>
        <a:xfrm>
          <a:off x="407599" y="0"/>
          <a:ext cx="11064266" cy="48940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3275AC-7511-464B-AC6F-C09BA1641803}">
      <dsp:nvSpPr>
        <dsp:cNvPr id="0" name=""/>
        <dsp:cNvSpPr/>
      </dsp:nvSpPr>
      <dsp:spPr>
        <a:xfrm>
          <a:off x="464" y="1468224"/>
          <a:ext cx="1402972" cy="1957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>
              <a:latin typeface="Aptos" panose="020B0004020202020204" pitchFamily="34" charset="0"/>
              <a:cs typeface="Calibri" panose="020F0502020204030204" pitchFamily="34" charset="0"/>
            </a:rPr>
            <a:t>December 29, 2025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>
              <a:latin typeface="Aptos" panose="020B0004020202020204" pitchFamily="34" charset="0"/>
              <a:cs typeface="Calibri" panose="020F0502020204030204" pitchFamily="34" charset="0"/>
            </a:rPr>
            <a:t>Notice of  Award for BY1</a:t>
          </a:r>
          <a:endParaRPr lang="en-US" sz="1500" kern="1200" dirty="0">
            <a:latin typeface="Aptos" panose="020B0004020202020204" pitchFamily="34" charset="0"/>
          </a:endParaRPr>
        </a:p>
      </dsp:txBody>
      <dsp:txXfrm>
        <a:off x="68951" y="1536711"/>
        <a:ext cx="1265998" cy="1820658"/>
      </dsp:txXfrm>
    </dsp:sp>
    <dsp:sp modelId="{83B1E43D-CF07-4702-9161-1B8D1DA1E1B4}">
      <dsp:nvSpPr>
        <dsp:cNvPr id="0" name=""/>
        <dsp:cNvSpPr/>
      </dsp:nvSpPr>
      <dsp:spPr>
        <a:xfrm>
          <a:off x="1473585" y="1468224"/>
          <a:ext cx="1402972" cy="1957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>
              <a:latin typeface="Aptos" panose="020B0004020202020204" pitchFamily="34" charset="0"/>
              <a:cs typeface="Calibri" panose="020F0502020204030204" pitchFamily="34" charset="0"/>
            </a:rPr>
            <a:t>January 30, 2026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>
              <a:latin typeface="Aptos" panose="020B0004020202020204" pitchFamily="34" charset="0"/>
              <a:cs typeface="Calibri" panose="020F0502020204030204" pitchFamily="34" charset="0"/>
            </a:rPr>
            <a:t>Revised BY1 Budget due to CMS</a:t>
          </a:r>
          <a:endParaRPr lang="en-US" sz="1500" kern="1200" dirty="0">
            <a:latin typeface="Aptos" panose="020B0004020202020204" pitchFamily="34" charset="0"/>
            <a:cs typeface="Calibri" panose="020F0502020204030204" pitchFamily="34" charset="0"/>
          </a:endParaRPr>
        </a:p>
      </dsp:txBody>
      <dsp:txXfrm>
        <a:off x="1542072" y="1536711"/>
        <a:ext cx="1265998" cy="1820658"/>
      </dsp:txXfrm>
    </dsp:sp>
    <dsp:sp modelId="{33BE03C6-2EB5-4D8C-B149-B21458BEF14A}">
      <dsp:nvSpPr>
        <dsp:cNvPr id="0" name=""/>
        <dsp:cNvSpPr/>
      </dsp:nvSpPr>
      <dsp:spPr>
        <a:xfrm>
          <a:off x="2946707" y="1468224"/>
          <a:ext cx="1402972" cy="1957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Q1 2026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Initial BY1 funds available to State for authorized expenditures</a:t>
          </a:r>
        </a:p>
      </dsp:txBody>
      <dsp:txXfrm>
        <a:off x="3015194" y="1536711"/>
        <a:ext cx="1265998" cy="1820658"/>
      </dsp:txXfrm>
    </dsp:sp>
    <dsp:sp modelId="{8DE0AD08-F06C-4178-ACFA-AD1891BE80DA}">
      <dsp:nvSpPr>
        <dsp:cNvPr id="0" name=""/>
        <dsp:cNvSpPr/>
      </dsp:nvSpPr>
      <dsp:spPr>
        <a:xfrm>
          <a:off x="4419828" y="1468224"/>
          <a:ext cx="1402972" cy="1957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July 31, 2026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End of first  reporting period</a:t>
          </a:r>
        </a:p>
      </dsp:txBody>
      <dsp:txXfrm>
        <a:off x="4488315" y="1536711"/>
        <a:ext cx="1265998" cy="1820658"/>
      </dsp:txXfrm>
    </dsp:sp>
    <dsp:sp modelId="{878F346D-5305-43ED-B179-8492015FE813}">
      <dsp:nvSpPr>
        <dsp:cNvPr id="0" name=""/>
        <dsp:cNvSpPr/>
      </dsp:nvSpPr>
      <dsp:spPr>
        <a:xfrm>
          <a:off x="5892949" y="1468224"/>
          <a:ext cx="1402972" cy="1957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>
              <a:latin typeface="Aptos" panose="020B0004020202020204" pitchFamily="34" charset="0"/>
              <a:cs typeface="Calibri" panose="020F0502020204030204" pitchFamily="34" charset="0"/>
            </a:rPr>
            <a:t>August 30, 2026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>
              <a:latin typeface="Aptos" panose="020B0004020202020204" pitchFamily="34" charset="0"/>
              <a:cs typeface="Calibri" panose="020F0502020204030204" pitchFamily="34" charset="0"/>
            </a:rPr>
            <a:t>Annual report +  BY2 funding request due</a:t>
          </a:r>
          <a:endParaRPr lang="en-US" sz="1500" kern="1200" dirty="0">
            <a:latin typeface="Aptos" panose="020B0004020202020204" pitchFamily="34" charset="0"/>
            <a:cs typeface="Calibri" panose="020F0502020204030204" pitchFamily="34" charset="0"/>
          </a:endParaRPr>
        </a:p>
      </dsp:txBody>
      <dsp:txXfrm>
        <a:off x="5961436" y="1536711"/>
        <a:ext cx="1265998" cy="1820658"/>
      </dsp:txXfrm>
    </dsp:sp>
    <dsp:sp modelId="{D2E25141-B274-4AEE-8EF2-1777D9BFE614}">
      <dsp:nvSpPr>
        <dsp:cNvPr id="0" name=""/>
        <dsp:cNvSpPr/>
      </dsp:nvSpPr>
      <dsp:spPr>
        <a:xfrm>
          <a:off x="7366070" y="1468224"/>
          <a:ext cx="1402972" cy="1957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>
              <a:latin typeface="Aptos" panose="020B0004020202020204" pitchFamily="34" charset="0"/>
              <a:cs typeface="Calibri" panose="020F0502020204030204" pitchFamily="34" charset="0"/>
            </a:rPr>
            <a:t>October 30, 2026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>
              <a:latin typeface="Aptos" panose="020B0004020202020204" pitchFamily="34" charset="0"/>
              <a:cs typeface="Calibri" panose="020F0502020204030204" pitchFamily="34" charset="0"/>
            </a:rPr>
            <a:t>BY1 ends; all BY1 funds must be obligated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>
              <a:latin typeface="Aptos" panose="020B0004020202020204" pitchFamily="34" charset="0"/>
              <a:cs typeface="Calibri" panose="020F0502020204030204" pitchFamily="34" charset="0"/>
            </a:rPr>
            <a:t>(use or lose)</a:t>
          </a:r>
          <a:endParaRPr lang="en-US" sz="1500" kern="1200" dirty="0">
            <a:latin typeface="Aptos" panose="020B0004020202020204" pitchFamily="34" charset="0"/>
            <a:cs typeface="Calibri" panose="020F0502020204030204" pitchFamily="34" charset="0"/>
          </a:endParaRPr>
        </a:p>
      </dsp:txBody>
      <dsp:txXfrm>
        <a:off x="7434557" y="1536711"/>
        <a:ext cx="1265998" cy="1820658"/>
      </dsp:txXfrm>
    </dsp:sp>
    <dsp:sp modelId="{A0BC763A-926F-405C-A87A-3A698389D559}">
      <dsp:nvSpPr>
        <dsp:cNvPr id="0" name=""/>
        <dsp:cNvSpPr/>
      </dsp:nvSpPr>
      <dsp:spPr>
        <a:xfrm>
          <a:off x="8839191" y="1468224"/>
          <a:ext cx="1402972" cy="1957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>
              <a:latin typeface="Aptos" panose="020B0004020202020204" pitchFamily="34" charset="0"/>
              <a:cs typeface="Calibri" panose="020F0502020204030204" pitchFamily="34" charset="0"/>
            </a:rPr>
            <a:t>By October 31, 2026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>
              <a:latin typeface="Aptos" panose="020B0004020202020204" pitchFamily="34" charset="0"/>
              <a:cs typeface="Calibri" panose="020F0502020204030204" pitchFamily="34" charset="0"/>
            </a:rPr>
            <a:t>BY2 funding announced</a:t>
          </a:r>
          <a:endParaRPr lang="en-US" sz="1500" kern="1200" dirty="0">
            <a:latin typeface="Aptos" panose="020B0004020202020204" pitchFamily="34" charset="0"/>
            <a:cs typeface="Calibri" panose="020F0502020204030204" pitchFamily="34" charset="0"/>
          </a:endParaRPr>
        </a:p>
      </dsp:txBody>
      <dsp:txXfrm>
        <a:off x="8907678" y="1536711"/>
        <a:ext cx="1265998" cy="1820658"/>
      </dsp:txXfrm>
    </dsp:sp>
    <dsp:sp modelId="{843A8F35-D1F7-4DB9-B0D2-CA7DF37F04BD}">
      <dsp:nvSpPr>
        <dsp:cNvPr id="0" name=""/>
        <dsp:cNvSpPr/>
      </dsp:nvSpPr>
      <dsp:spPr>
        <a:xfrm>
          <a:off x="10312312" y="1468224"/>
          <a:ext cx="1402972" cy="1957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Aptos" panose="020B0004020202020204" pitchFamily="34" charset="0"/>
              <a:cs typeface="Calibri" panose="020F0502020204030204" pitchFamily="34" charset="0"/>
            </a:rPr>
            <a:t>By September 30, 2027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ptos" panose="020B0004020202020204" pitchFamily="34" charset="0"/>
              <a:cs typeface="Calibri" panose="020F0502020204030204" pitchFamily="34" charset="0"/>
            </a:rPr>
            <a:t>All BY1 funds must be expended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ptos" panose="020B0004020202020204" pitchFamily="34" charset="0"/>
              <a:cs typeface="Calibri" panose="020F0502020204030204" pitchFamily="34" charset="0"/>
            </a:rPr>
            <a:t>(use or lose)</a:t>
          </a:r>
        </a:p>
      </dsp:txBody>
      <dsp:txXfrm>
        <a:off x="10380799" y="1536711"/>
        <a:ext cx="1265998" cy="1820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5362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84150" y="479425"/>
            <a:ext cx="7683500" cy="4321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8" tIns="48325" rIns="96648" bIns="48325" rtlCol="0" anchor="ctr"/>
          <a:lstStyle/>
          <a:p>
            <a:endParaRPr lang="en-US"/>
          </a:p>
        </p:txBody>
      </p:sp>
      <p:sp>
        <p:nvSpPr>
          <p:cNvPr id="11" name="Notes Placeholder 10"/>
          <p:cNvSpPr>
            <a:spLocks noGrp="1"/>
          </p:cNvSpPr>
          <p:nvPr>
            <p:ph type="body" sz="quarter" idx="3"/>
          </p:nvPr>
        </p:nvSpPr>
        <p:spPr>
          <a:xfrm>
            <a:off x="731520" y="5260658"/>
            <a:ext cx="5852160" cy="3840480"/>
          </a:xfrm>
          <a:prstGeom prst="rect">
            <a:avLst/>
          </a:prstGeom>
        </p:spPr>
        <p:txBody>
          <a:bodyPr vert="horz" lIns="96648" tIns="48325" rIns="96648" bIns="48325" rtlCol="0"/>
          <a:lstStyle/>
          <a:p>
            <a:r>
              <a:rPr lang="en-US"/>
              <a:t>Bulleted text – Arial 14pt Regular</a:t>
            </a:r>
          </a:p>
          <a:p>
            <a:r>
              <a:rPr lang="en-US"/>
              <a:t>Space between bullets is set to 6pt</a:t>
            </a:r>
          </a:p>
          <a:p>
            <a:r>
              <a:rPr lang="en-US"/>
              <a:t>Five bullet levels are built in (hit Enter then Tab to get to the next bullet level)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31417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169863" indent="-169863" algn="l" defTabSz="914400" rtl="0" eaLnBrk="1" latinLnBrk="0" hangingPunct="1">
      <a:spcBef>
        <a:spcPts val="600"/>
      </a:spcBef>
      <a:buClrTx/>
      <a:buSzPct val="100000"/>
      <a:buFont typeface="Arial" pitchFamily="34" charset="0"/>
      <a:buChar char="•"/>
      <a:defRPr kumimoji="0" lang="en-US" sz="1400" kern="1200" dirty="0" smtClean="0">
        <a:solidFill>
          <a:schemeClr val="tx1"/>
        </a:solidFill>
        <a:latin typeface="Helvetica Neue"/>
        <a:ea typeface="+mn-ea"/>
        <a:cs typeface="+mn-cs"/>
      </a:defRPr>
    </a:lvl1pPr>
    <a:lvl2pPr marL="339725" indent="-169863" algn="l" defTabSz="914400" rtl="0" eaLnBrk="1" latinLnBrk="0" hangingPunct="1">
      <a:spcBef>
        <a:spcPts val="600"/>
      </a:spcBef>
      <a:buClrTx/>
      <a:buSzPct val="100000"/>
      <a:buFont typeface="Arial" pitchFamily="34" charset="0"/>
      <a:buChar char="•"/>
      <a:defRPr kumimoji="0" lang="en-US" sz="1400" kern="1200" dirty="0" smtClean="0">
        <a:solidFill>
          <a:schemeClr val="tx1"/>
        </a:solidFill>
        <a:latin typeface="Helvetica Neue"/>
        <a:ea typeface="+mn-ea"/>
        <a:cs typeface="+mn-cs"/>
      </a:defRPr>
    </a:lvl2pPr>
    <a:lvl3pPr marL="509588" indent="-169863" algn="l" defTabSz="914400" rtl="0" eaLnBrk="1" latinLnBrk="0" hangingPunct="1">
      <a:spcBef>
        <a:spcPts val="600"/>
      </a:spcBef>
      <a:buClrTx/>
      <a:buSzPct val="100000"/>
      <a:buFont typeface="Arial" pitchFamily="34" charset="0"/>
      <a:buChar char="•"/>
      <a:defRPr kumimoji="0" lang="en-US" sz="1400" kern="1200" dirty="0" smtClean="0">
        <a:solidFill>
          <a:schemeClr val="tx1"/>
        </a:solidFill>
        <a:latin typeface="Helvetica Neue"/>
        <a:ea typeface="+mn-ea"/>
        <a:cs typeface="+mn-cs"/>
      </a:defRPr>
    </a:lvl3pPr>
    <a:lvl4pPr marL="690563" indent="-180975" algn="l" defTabSz="914400" rtl="0" eaLnBrk="1" latinLnBrk="0" hangingPunct="1">
      <a:spcBef>
        <a:spcPts val="600"/>
      </a:spcBef>
      <a:buClrTx/>
      <a:buSzPct val="100000"/>
      <a:buFont typeface="Arial" pitchFamily="34" charset="0"/>
      <a:buChar char="•"/>
      <a:defRPr kumimoji="0" lang="en-US" sz="1400" kern="1200" dirty="0" smtClean="0">
        <a:solidFill>
          <a:schemeClr val="tx1"/>
        </a:solidFill>
        <a:latin typeface="Helvetica Neue"/>
        <a:ea typeface="+mn-ea"/>
        <a:cs typeface="+mn-cs"/>
      </a:defRPr>
    </a:lvl4pPr>
    <a:lvl5pPr marL="862013" indent="-171450" algn="l" defTabSz="914400" rtl="0" eaLnBrk="1" latinLnBrk="0" hangingPunct="1">
      <a:spcBef>
        <a:spcPts val="600"/>
      </a:spcBef>
      <a:buClrTx/>
      <a:buSzPct val="100000"/>
      <a:buFont typeface="Arial" pitchFamily="34" charset="0"/>
      <a:buChar char="•"/>
      <a:defRPr kumimoji="0" lang="en-US" sz="1400" kern="1200" dirty="0">
        <a:solidFill>
          <a:schemeClr val="tx1"/>
        </a:solidFill>
        <a:latin typeface="Helvetica Neue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24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Through Q1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B59B34-FB0F-44D3-A4D9-ABBECBD6B1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608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393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Plan comprised of initiatives addressing 10 factors specified by CMS that were developed based on stakeholder proposals and initiatives already underway in State agencies:</a:t>
            </a:r>
          </a:p>
          <a:p>
            <a:r>
              <a:rPr lang="en-US" dirty="0"/>
              <a:t>Population health clinical infrastructure</a:t>
            </a:r>
          </a:p>
          <a:p>
            <a:r>
              <a:rPr lang="en-US" dirty="0"/>
              <a:t>Health and lifestyle </a:t>
            </a:r>
          </a:p>
          <a:p>
            <a:r>
              <a:rPr lang="en-US" dirty="0"/>
              <a:t>Rural provider strategic partnerships</a:t>
            </a:r>
          </a:p>
          <a:p>
            <a:r>
              <a:rPr lang="en-US" dirty="0"/>
              <a:t>EMS </a:t>
            </a:r>
          </a:p>
          <a:p>
            <a:r>
              <a:rPr lang="en-US" dirty="0"/>
              <a:t>Talent recruitment </a:t>
            </a:r>
          </a:p>
          <a:p>
            <a:r>
              <a:rPr lang="en-US" dirty="0"/>
              <a:t>Medicaid provider payment incentives</a:t>
            </a:r>
          </a:p>
          <a:p>
            <a:r>
              <a:rPr lang="en-US" dirty="0"/>
              <a:t>Dual eligible enrollment in integrated plans </a:t>
            </a:r>
          </a:p>
          <a:p>
            <a:r>
              <a:rPr lang="en-US" dirty="0"/>
              <a:t>Remote care services  </a:t>
            </a:r>
          </a:p>
          <a:p>
            <a:r>
              <a:rPr lang="en-US" dirty="0"/>
              <a:t>Data infrastructure </a:t>
            </a:r>
          </a:p>
          <a:p>
            <a:r>
              <a:rPr lang="en-US" dirty="0"/>
              <a:t>Consumer-facing technology</a:t>
            </a:r>
          </a:p>
        </p:txBody>
      </p:sp>
    </p:spTree>
    <p:extLst>
      <p:ext uri="{BB962C8B-B14F-4D97-AF65-F5344CB8AC3E}">
        <p14:creationId xmlns:p14="http://schemas.microsoft.com/office/powerpoint/2010/main" val="325382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Proposed plan initiatives were scored based on:</a:t>
            </a:r>
          </a:p>
          <a:p>
            <a:r>
              <a:rPr lang="en-US" b="1" dirty="0"/>
              <a:t>Strategy</a:t>
            </a:r>
            <a:r>
              <a:rPr lang="en-US" dirty="0"/>
              <a:t> – how much the investment would impact transformation</a:t>
            </a:r>
          </a:p>
          <a:p>
            <a:r>
              <a:rPr lang="en-US" dirty="0"/>
              <a:t>What was the proposed </a:t>
            </a:r>
            <a:r>
              <a:rPr lang="en-US" b="1" dirty="0"/>
              <a:t>workplan </a:t>
            </a:r>
            <a:r>
              <a:rPr lang="en-US" dirty="0"/>
              <a:t>and monitoring/oversight</a:t>
            </a:r>
          </a:p>
          <a:p>
            <a:r>
              <a:rPr lang="en-US" dirty="0"/>
              <a:t>What were the expected </a:t>
            </a:r>
            <a:r>
              <a:rPr lang="en-US" b="1" dirty="0"/>
              <a:t>outcomes</a:t>
            </a:r>
          </a:p>
          <a:p>
            <a:r>
              <a:rPr lang="en-US" dirty="0"/>
              <a:t>What would be the projected </a:t>
            </a:r>
            <a:r>
              <a:rPr lang="en-US" b="1" dirty="0"/>
              <a:t>impact</a:t>
            </a:r>
            <a:r>
              <a:rPr lang="en-US" dirty="0"/>
              <a:t> on rural residents</a:t>
            </a:r>
          </a:p>
          <a:p>
            <a:r>
              <a:rPr lang="en-US" dirty="0"/>
              <a:t>What is the </a:t>
            </a:r>
            <a:r>
              <a:rPr lang="en-US" b="1" dirty="0"/>
              <a:t>sustainability</a:t>
            </a:r>
          </a:p>
        </p:txBody>
      </p:sp>
    </p:spTree>
    <p:extLst>
      <p:ext uri="{BB962C8B-B14F-4D97-AF65-F5344CB8AC3E}">
        <p14:creationId xmlns:p14="http://schemas.microsoft.com/office/powerpoint/2010/main" val="317496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ue - Title Slide KS RHT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E41C87-F518-504F-B94B-CBE06EF7F008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 defTabSz="1463675"/>
            <a:endParaRPr lang="en-US" sz="1400">
              <a:latin typeface="+mn-lt"/>
            </a:endParaRP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BCFF207B-91BB-894C-A0DD-B72C931A14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4811" y="2286429"/>
            <a:ext cx="6442378" cy="60067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400" b="1">
                <a:solidFill>
                  <a:srgbClr val="2A597A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2C16587-76E2-934B-8642-FC8E80A3AD94}"/>
              </a:ext>
            </a:extLst>
          </p:cNvPr>
          <p:cNvCxnSpPr>
            <a:cxnSpLocks/>
          </p:cNvCxnSpPr>
          <p:nvPr userDrawn="1"/>
        </p:nvCxnSpPr>
        <p:spPr bwMode="gray">
          <a:xfrm flipH="1">
            <a:off x="4953000" y="3649420"/>
            <a:ext cx="2286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0C31747-F316-C575-ADA1-05DA9E7243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92336" y="4132316"/>
            <a:ext cx="5407328" cy="6006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>
                <a:solidFill>
                  <a:srgbClr val="007D35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Date Goes Here</a:t>
            </a:r>
          </a:p>
        </p:txBody>
      </p:sp>
    </p:spTree>
    <p:extLst>
      <p:ext uri="{BB962C8B-B14F-4D97-AF65-F5344CB8AC3E}">
        <p14:creationId xmlns:p14="http://schemas.microsoft.com/office/powerpoint/2010/main" val="1936757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 Layout HCR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32884" y="1168269"/>
            <a:ext cx="5304367" cy="4536831"/>
          </a:xfrm>
        </p:spPr>
        <p:txBody>
          <a:bodyPr/>
          <a:lstStyle>
            <a:lvl1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6266918" y="1178169"/>
            <a:ext cx="5304367" cy="4536831"/>
          </a:xfrm>
        </p:spPr>
        <p:txBody>
          <a:bodyPr/>
          <a:lstStyle>
            <a:lvl1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Aft>
                <a:spcPts val="600"/>
              </a:spcAft>
              <a:defRPr sz="1800"/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 sz="1600"/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2A5E63-DCB8-B84B-8E29-0F0BC90FA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718" y="286652"/>
            <a:ext cx="10543963" cy="624882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62C5558A-FACF-222A-5170-06513EA10D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11718" y="5880100"/>
            <a:ext cx="10966453" cy="279400"/>
          </a:xfrm>
          <a:prstGeom prst="rect">
            <a:avLst/>
          </a:prstGeom>
        </p:spPr>
        <p:txBody>
          <a:bodyPr lIns="45720" tIns="45720" rIns="45720" bIns="4572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05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l">
              <a:buNone/>
              <a:defRPr sz="600"/>
            </a:lvl2pPr>
            <a:lvl3pPr algn="l">
              <a:buNone/>
              <a:defRPr sz="600"/>
            </a:lvl3pPr>
            <a:lvl4pPr algn="l">
              <a:buNone/>
              <a:defRPr sz="600"/>
            </a:lvl4pPr>
            <a:lvl5pPr algn="l">
              <a:buNone/>
              <a:defRPr sz="600"/>
            </a:lvl5pPr>
          </a:lstStyle>
          <a:p>
            <a:pPr lvl="0"/>
            <a:r>
              <a:rPr lang="en-US" dirty="0"/>
              <a:t>Source: Click to add source. Use a single space after “Source:” and a period at the end of the source. Stretch the box to the left as needed.</a:t>
            </a:r>
          </a:p>
        </p:txBody>
      </p:sp>
    </p:spTree>
    <p:extLst>
      <p:ext uri="{BB962C8B-B14F-4D97-AF65-F5344CB8AC3E}">
        <p14:creationId xmlns:p14="http://schemas.microsoft.com/office/powerpoint/2010/main" val="562612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2200"/>
            <a:ext cx="10363200" cy="1238250"/>
          </a:xfrm>
        </p:spPr>
        <p:txBody>
          <a:bodyPr>
            <a:normAutofit/>
          </a:bodyPr>
          <a:lstStyle>
            <a:lvl1pPr>
              <a:defRPr lang="en-US" sz="4000" b="1" kern="1200" cap="none" baseline="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57600"/>
            <a:ext cx="8534400" cy="685800"/>
          </a:xfrm>
        </p:spPr>
        <p:txBody>
          <a:bodyPr>
            <a:normAutofit/>
          </a:bodyPr>
          <a:lstStyle>
            <a:lvl1pPr marL="0" indent="0" algn="l">
              <a:buNone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53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09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17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79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741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00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825500"/>
          </a:xfrm>
        </p:spPr>
        <p:txBody>
          <a:bodyPr anchor="b">
            <a:noAutofit/>
          </a:bodyPr>
          <a:lstStyle>
            <a:lvl1pPr algn="l">
              <a:defRPr lang="en-US" sz="36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47800"/>
            <a:ext cx="6815667" cy="4678363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>
            <a:normAutofit/>
          </a:bodyPr>
          <a:lstStyle>
            <a:lvl1pPr marL="0" indent="0">
              <a:buNone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126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>
            <a:normAutofit/>
          </a:bodyPr>
          <a:lstStyle>
            <a:lvl1pPr algn="l">
              <a:defRPr lang="en-US" sz="24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>
            <a:normAutofit/>
          </a:bodyPr>
          <a:lstStyle>
            <a:lvl1pPr marL="0" indent="0">
              <a:buNone/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94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- KS RHT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611717" y="1114833"/>
            <a:ext cx="10966453" cy="4646695"/>
          </a:xfrm>
        </p:spPr>
        <p:txBody>
          <a:bodyPr/>
          <a:lstStyle>
            <a:lvl1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60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 sz="140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73AE38-9092-C044-BF30-46E1D3B68689}"/>
              </a:ext>
            </a:extLst>
          </p:cNvPr>
          <p:cNvSpPr txBox="1"/>
          <p:nvPr userDrawn="1"/>
        </p:nvSpPr>
        <p:spPr bwMode="gray">
          <a:xfrm>
            <a:off x="3048000" y="6574536"/>
            <a:ext cx="0" cy="0"/>
          </a:xfrm>
          <a:prstGeom prst="rect">
            <a:avLst/>
          </a:prstGeom>
          <a:noFill/>
        </p:spPr>
        <p:txBody>
          <a:bodyPr wrap="none" lIns="45720" rIns="45720" rtlCol="0">
            <a:noAutofit/>
          </a:bodyPr>
          <a:lstStyle/>
          <a:p>
            <a:pPr algn="l">
              <a:spcBef>
                <a:spcPts val="400"/>
              </a:spcBef>
            </a:pPr>
            <a:endParaRPr lang="en-US" sz="140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E3F82E-F355-C64C-9C87-C6CEB79F29BD}"/>
              </a:ext>
            </a:extLst>
          </p:cNvPr>
          <p:cNvSpPr txBox="1"/>
          <p:nvPr userDrawn="1"/>
        </p:nvSpPr>
        <p:spPr bwMode="gray">
          <a:xfrm>
            <a:off x="1182624" y="6574536"/>
            <a:ext cx="0" cy="0"/>
          </a:xfrm>
          <a:prstGeom prst="rect">
            <a:avLst/>
          </a:prstGeom>
          <a:noFill/>
        </p:spPr>
        <p:txBody>
          <a:bodyPr wrap="none" lIns="45720" rIns="45720" rtlCol="0">
            <a:noAutofit/>
          </a:bodyPr>
          <a:lstStyle/>
          <a:p>
            <a:pPr algn="l">
              <a:spcBef>
                <a:spcPts val="400"/>
              </a:spcBef>
            </a:pPr>
            <a:endParaRPr lang="en-US" sz="140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8FE7A6-9404-DB43-B293-CD29A3C3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717" y="291024"/>
            <a:ext cx="10966453" cy="68052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tabLst/>
              <a:defRPr sz="3200"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4E2C164E-9D31-8A70-C8F6-0E091D0F1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11718" y="5880100"/>
            <a:ext cx="10966453" cy="279400"/>
          </a:xfrm>
          <a:prstGeom prst="rect">
            <a:avLst/>
          </a:prstGeom>
        </p:spPr>
        <p:txBody>
          <a:bodyPr lIns="45720" tIns="45720" rIns="45720" bIns="4572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050" baseline="0">
                <a:latin typeface="Aptos" panose="020B0004020202020204" pitchFamily="34" charset="0"/>
                <a:cs typeface="Calibri" panose="020F0502020204030204" pitchFamily="34" charset="0"/>
              </a:defRPr>
            </a:lvl1pPr>
            <a:lvl2pPr algn="l">
              <a:buNone/>
              <a:defRPr sz="600"/>
            </a:lvl2pPr>
            <a:lvl3pPr algn="l">
              <a:buNone/>
              <a:defRPr sz="600"/>
            </a:lvl3pPr>
            <a:lvl4pPr algn="l">
              <a:buNone/>
              <a:defRPr sz="600"/>
            </a:lvl4pPr>
            <a:lvl5pPr algn="l">
              <a:buNone/>
              <a:defRPr sz="600"/>
            </a:lvl5pPr>
          </a:lstStyle>
          <a:p>
            <a:pPr lvl="0"/>
            <a:r>
              <a:rPr lang="en-US"/>
              <a:t>Source: Click to add source. Use a single space after “Source:” and a period at the end of the source. Stretch the box to the left as needed.</a:t>
            </a:r>
          </a:p>
        </p:txBody>
      </p:sp>
    </p:spTree>
    <p:extLst>
      <p:ext uri="{BB962C8B-B14F-4D97-AF65-F5344CB8AC3E}">
        <p14:creationId xmlns:p14="http://schemas.microsoft.com/office/powerpoint/2010/main" val="2442150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Layout KS RHT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32884" y="1168269"/>
            <a:ext cx="5304367" cy="4536831"/>
          </a:xfrm>
        </p:spPr>
        <p:txBody>
          <a:bodyPr/>
          <a:lstStyle>
            <a:lvl1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>
                <a:latin typeface="Aptos" panose="020B0004020202020204" pitchFamily="34" charset="0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000">
                <a:latin typeface="Aptos" panose="020B0004020202020204" pitchFamily="34" charset="0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>
                <a:latin typeface="Aptos" panose="020B0004020202020204" pitchFamily="34" charset="0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 sz="1600">
                <a:latin typeface="Aptos" panose="020B0004020202020204" pitchFamily="34" charset="0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1600">
                <a:latin typeface="Aptos" panose="020B000402020202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6266918" y="1178169"/>
            <a:ext cx="5304367" cy="4536831"/>
          </a:xfrm>
        </p:spPr>
        <p:txBody>
          <a:bodyPr/>
          <a:lstStyle>
            <a:lvl1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>
                <a:latin typeface="Aptos" panose="020B0004020202020204" pitchFamily="34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000">
                <a:latin typeface="Aptos" panose="020B0004020202020204" pitchFamily="34" charset="0"/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>
                <a:latin typeface="Aptos" panose="020B0004020202020204" pitchFamily="34" charset="0"/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 sz="1600">
                <a:latin typeface="Aptos" panose="020B0004020202020204" pitchFamily="34" charset="0"/>
              </a:defRPr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16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2A5E63-DCB8-B84B-8E29-0F0BC90FA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718" y="286652"/>
            <a:ext cx="10966453" cy="624882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62C5558A-FACF-222A-5170-06513EA10D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11718" y="5880100"/>
            <a:ext cx="10966453" cy="279400"/>
          </a:xfrm>
          <a:prstGeom prst="rect">
            <a:avLst/>
          </a:prstGeom>
        </p:spPr>
        <p:txBody>
          <a:bodyPr lIns="45720" tIns="45720" rIns="45720" bIns="4572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050" baseline="0">
                <a:latin typeface="Aptos" panose="020B0004020202020204" pitchFamily="34" charset="0"/>
                <a:cs typeface="Calibri" panose="020F0502020204030204" pitchFamily="34" charset="0"/>
              </a:defRPr>
            </a:lvl1pPr>
            <a:lvl2pPr algn="l">
              <a:buNone/>
              <a:defRPr sz="600"/>
            </a:lvl2pPr>
            <a:lvl3pPr algn="l">
              <a:buNone/>
              <a:defRPr sz="600"/>
            </a:lvl3pPr>
            <a:lvl4pPr algn="l">
              <a:buNone/>
              <a:defRPr sz="600"/>
            </a:lvl4pPr>
            <a:lvl5pPr algn="l">
              <a:buNone/>
              <a:defRPr sz="600"/>
            </a:lvl5pPr>
          </a:lstStyle>
          <a:p>
            <a:pPr lvl="0"/>
            <a:r>
              <a:rPr lang="en-US"/>
              <a:t>Source: Click to add source. Use a single space after “Source:” and a period at the end of the source. Stretch the box to the left as needed.</a:t>
            </a:r>
          </a:p>
        </p:txBody>
      </p:sp>
    </p:spTree>
    <p:extLst>
      <p:ext uri="{BB962C8B-B14F-4D97-AF65-F5344CB8AC3E}">
        <p14:creationId xmlns:p14="http://schemas.microsoft.com/office/powerpoint/2010/main" val="1368549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Double Title - KD RHT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611717" y="1444751"/>
            <a:ext cx="10966453" cy="4288537"/>
          </a:xfrm>
        </p:spPr>
        <p:txBody>
          <a:bodyPr/>
          <a:lstStyle>
            <a:lvl1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latin typeface="Aptos" panose="020B0004020202020204" pitchFamily="34" charset="0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000">
                <a:latin typeface="Aptos" panose="020B0004020202020204" pitchFamily="34" charset="0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>
                <a:latin typeface="Aptos" panose="020B0004020202020204" pitchFamily="34" charset="0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 sz="1600">
                <a:latin typeface="Aptos" panose="020B0004020202020204" pitchFamily="34" charset="0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1600">
                <a:latin typeface="Aptos" panose="020B000402020202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73AE38-9092-C044-BF30-46E1D3B68689}"/>
              </a:ext>
            </a:extLst>
          </p:cNvPr>
          <p:cNvSpPr txBox="1"/>
          <p:nvPr userDrawn="1"/>
        </p:nvSpPr>
        <p:spPr bwMode="gray">
          <a:xfrm>
            <a:off x="3048000" y="6574536"/>
            <a:ext cx="0" cy="0"/>
          </a:xfrm>
          <a:prstGeom prst="rect">
            <a:avLst/>
          </a:prstGeom>
          <a:noFill/>
        </p:spPr>
        <p:txBody>
          <a:bodyPr wrap="none" lIns="45720" rIns="45720" rtlCol="0">
            <a:noAutofit/>
          </a:bodyPr>
          <a:lstStyle/>
          <a:p>
            <a:pPr algn="l">
              <a:spcBef>
                <a:spcPts val="400"/>
              </a:spcBef>
            </a:pPr>
            <a:endParaRPr lang="en-US" sz="140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E3F82E-F355-C64C-9C87-C6CEB79F29BD}"/>
              </a:ext>
            </a:extLst>
          </p:cNvPr>
          <p:cNvSpPr txBox="1"/>
          <p:nvPr userDrawn="1"/>
        </p:nvSpPr>
        <p:spPr bwMode="gray">
          <a:xfrm>
            <a:off x="1182624" y="6574536"/>
            <a:ext cx="0" cy="0"/>
          </a:xfrm>
          <a:prstGeom prst="rect">
            <a:avLst/>
          </a:prstGeom>
          <a:noFill/>
        </p:spPr>
        <p:txBody>
          <a:bodyPr wrap="none" lIns="45720" rIns="45720" rtlCol="0">
            <a:noAutofit/>
          </a:bodyPr>
          <a:lstStyle/>
          <a:p>
            <a:pPr algn="l">
              <a:spcBef>
                <a:spcPts val="400"/>
              </a:spcBef>
            </a:pPr>
            <a:endParaRPr lang="en-US" sz="140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8FE7A6-9404-DB43-B293-CD29A3C302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717" y="291023"/>
            <a:ext cx="10966453" cy="1006915"/>
          </a:xfrm>
          <a:prstGeom prst="rect">
            <a:avLst/>
          </a:prstGeom>
        </p:spPr>
        <p:txBody>
          <a:bodyPr anchor="t"/>
          <a:lstStyle>
            <a:lvl1pPr>
              <a:defRPr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(two lines if needed)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E1A99B45-D2D1-F2A2-7C4E-CB4D01C7E1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11718" y="5880100"/>
            <a:ext cx="10966453" cy="279400"/>
          </a:xfrm>
          <a:prstGeom prst="rect">
            <a:avLst/>
          </a:prstGeom>
        </p:spPr>
        <p:txBody>
          <a:bodyPr lIns="45720" tIns="45720" rIns="45720" bIns="4572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050" baseline="0">
                <a:latin typeface="Aptos" panose="020B0004020202020204" pitchFamily="34" charset="0"/>
                <a:cs typeface="Calibri" panose="020F0502020204030204" pitchFamily="34" charset="0"/>
              </a:defRPr>
            </a:lvl1pPr>
            <a:lvl2pPr algn="l">
              <a:buNone/>
              <a:defRPr sz="600"/>
            </a:lvl2pPr>
            <a:lvl3pPr algn="l">
              <a:buNone/>
              <a:defRPr sz="600"/>
            </a:lvl3pPr>
            <a:lvl4pPr algn="l">
              <a:buNone/>
              <a:defRPr sz="600"/>
            </a:lvl4pPr>
            <a:lvl5pPr algn="l">
              <a:buNone/>
              <a:defRPr sz="600"/>
            </a:lvl5pPr>
          </a:lstStyle>
          <a:p>
            <a:pPr lvl="0"/>
            <a:r>
              <a:rPr lang="en-US"/>
              <a:t>Source: Click to add source. Use a single space after “Source:” and a period at the end of the source. Stretch the box to the left as needed.</a:t>
            </a:r>
          </a:p>
        </p:txBody>
      </p:sp>
    </p:spTree>
    <p:extLst>
      <p:ext uri="{BB962C8B-B14F-4D97-AF65-F5344CB8AC3E}">
        <p14:creationId xmlns:p14="http://schemas.microsoft.com/office/powerpoint/2010/main" val="364827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ered - KS RHT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1A15040-C46C-D646-AB0B-1ABEC31696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685925"/>
            <a:ext cx="12192000" cy="437738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58879D-B637-6B43-B34C-DB9FF0135D4A}"/>
              </a:ext>
            </a:extLst>
          </p:cNvPr>
          <p:cNvCxnSpPr>
            <a:cxnSpLocks/>
          </p:cNvCxnSpPr>
          <p:nvPr userDrawn="1"/>
        </p:nvCxnSpPr>
        <p:spPr bwMode="gray">
          <a:xfrm flipH="1">
            <a:off x="2512603" y="1482479"/>
            <a:ext cx="716679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5" name="Title 7">
            <a:extLst>
              <a:ext uri="{FF2B5EF4-FFF2-40B4-BE49-F238E27FC236}">
                <a16:creationId xmlns:a16="http://schemas.microsoft.com/office/drawing/2014/main" id="{23252541-043B-DF4E-87C7-C198E7ECEE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5476" y="399860"/>
            <a:ext cx="9801048" cy="1025469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3200"/>
            </a:lvl1pPr>
          </a:lstStyle>
          <a:p>
            <a:r>
              <a:rPr lang="en-US"/>
              <a:t>Section Title</a:t>
            </a:r>
            <a:br>
              <a:rPr lang="en-US"/>
            </a:br>
            <a:r>
              <a:rPr lang="en-US"/>
              <a:t>(two lines if needed)</a:t>
            </a:r>
          </a:p>
        </p:txBody>
      </p:sp>
    </p:spTree>
    <p:extLst>
      <p:ext uri="{BB962C8B-B14F-4D97-AF65-F5344CB8AC3E}">
        <p14:creationId xmlns:p14="http://schemas.microsoft.com/office/powerpoint/2010/main" val="41626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PE Poll HCRR Op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nfinite question marks in 3D rendering">
            <a:extLst>
              <a:ext uri="{FF2B5EF4-FFF2-40B4-BE49-F238E27FC236}">
                <a16:creationId xmlns:a16="http://schemas.microsoft.com/office/drawing/2014/main" id="{216E9754-DCD2-ED61-AFF5-0ABB0A7C2A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57161"/>
            <a:ext cx="12192000" cy="4952326"/>
          </a:xfrm>
          <a:prstGeom prst="rect">
            <a:avLst/>
          </a:prstGeom>
        </p:spPr>
      </p:pic>
      <p:sp>
        <p:nvSpPr>
          <p:cNvPr id="5" name="Title 7">
            <a:extLst>
              <a:ext uri="{FF2B5EF4-FFF2-40B4-BE49-F238E27FC236}">
                <a16:creationId xmlns:a16="http://schemas.microsoft.com/office/drawing/2014/main" id="{23252541-043B-DF4E-87C7-C198E7ECEE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5476" y="262297"/>
            <a:ext cx="9801048" cy="61969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200"/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1967DD4E-AF9B-0A1C-C2E7-98297A564D7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14891" y="1282082"/>
            <a:ext cx="10962217" cy="4686300"/>
          </a:xfrm>
          <a:solidFill>
            <a:srgbClr val="FFFFFF">
              <a:alpha val="80000"/>
            </a:srgbClr>
          </a:solidFill>
        </p:spPr>
        <p:txBody>
          <a:bodyPr/>
          <a:lstStyle>
            <a:lvl1pPr marL="457200" indent="-4572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803275" indent="-341313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Type your polling question here</a:t>
            </a:r>
          </a:p>
          <a:p>
            <a:pPr lvl="1"/>
            <a:r>
              <a:rPr lang="en-US"/>
              <a:t>Type your first answer here </a:t>
            </a:r>
          </a:p>
          <a:p>
            <a:pPr lvl="1"/>
            <a:r>
              <a:rPr lang="en-US"/>
              <a:t>Type your second answer here  </a:t>
            </a:r>
          </a:p>
          <a:p>
            <a:pPr lvl="1"/>
            <a:r>
              <a:rPr lang="en-US"/>
              <a:t>Type your third answer here  </a:t>
            </a:r>
          </a:p>
          <a:p>
            <a:pPr lvl="1"/>
            <a:r>
              <a:rPr lang="en-US"/>
              <a:t>Type your fourth answer here  </a:t>
            </a:r>
          </a:p>
          <a:p>
            <a:pPr lvl="1"/>
            <a:r>
              <a:rPr lang="en-US"/>
              <a:t>Type your fifth answer here </a:t>
            </a:r>
          </a:p>
        </p:txBody>
      </p:sp>
    </p:spTree>
    <p:extLst>
      <p:ext uri="{BB962C8B-B14F-4D97-AF65-F5344CB8AC3E}">
        <p14:creationId xmlns:p14="http://schemas.microsoft.com/office/powerpoint/2010/main" val="3935306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yout HCR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-26894" y="1329688"/>
            <a:ext cx="12218893" cy="469106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45359A9-5320-4E47-A023-B961BEDAC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285749"/>
            <a:ext cx="10594886" cy="72390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056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CRR Dat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6" descr="A calendar with a pencil on it&#10;&#10;Description automatically generated">
            <a:extLst>
              <a:ext uri="{FF2B5EF4-FFF2-40B4-BE49-F238E27FC236}">
                <a16:creationId xmlns:a16="http://schemas.microsoft.com/office/drawing/2014/main" id="{CE83F77E-8D78-168D-DA49-4CCA993236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987228"/>
            <a:ext cx="12192000" cy="51060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D55104-2E7A-ED44-B040-00A8A9BE4775}"/>
              </a:ext>
            </a:extLst>
          </p:cNvPr>
          <p:cNvSpPr/>
          <p:nvPr userDrawn="1"/>
        </p:nvSpPr>
        <p:spPr bwMode="gray">
          <a:xfrm>
            <a:off x="0" y="2575028"/>
            <a:ext cx="12192000" cy="1824253"/>
          </a:xfrm>
          <a:prstGeom prst="rect">
            <a:avLst/>
          </a:prstGeom>
          <a:solidFill>
            <a:srgbClr val="002D4B">
              <a:alpha val="8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 defTabSz="1463675"/>
            <a:endParaRPr lang="en-US" sz="1400">
              <a:latin typeface="+mn-lt"/>
            </a:endParaRP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23252541-043B-DF4E-87C7-C198E7ECEE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40978" y="2692618"/>
            <a:ext cx="8910044" cy="156009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58749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only-blankcontent KS RHT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14540" y="353539"/>
            <a:ext cx="10963627" cy="457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3449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C0B319-9D38-2F4C-A6BE-AC8E39F56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540" y="320883"/>
            <a:ext cx="10963627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30937" y="1178169"/>
            <a:ext cx="10947230" cy="463354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lvl="0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11718" y="6205307"/>
            <a:ext cx="10966449" cy="0"/>
          </a:xfrm>
          <a:prstGeom prst="line">
            <a:avLst/>
          </a:prstGeom>
          <a:ln w="952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/>
          <p:cNvSpPr txBox="1">
            <a:spLocks/>
          </p:cNvSpPr>
          <p:nvPr userDrawn="1"/>
        </p:nvSpPr>
        <p:spPr>
          <a:xfrm>
            <a:off x="10468292" y="6233398"/>
            <a:ext cx="1227667" cy="238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i="0" kern="1200">
                <a:solidFill>
                  <a:srgbClr val="383838"/>
                </a:solidFill>
                <a:latin typeface="Aptos" panose="020B0004020202020204" pitchFamily="34" charset="0"/>
                <a:ea typeface="+mn-ea"/>
                <a:cs typeface="Calibri" panose="020F0502020204030204" pitchFamily="34" charset="0"/>
              </a:rPr>
              <a:t>Page </a:t>
            </a:r>
            <a:fld id="{707ABFD6-16EE-4A59-B0D5-57631FBBF6EC}" type="slidenum">
              <a:rPr lang="en-US" sz="1100" b="1" i="0" kern="1200" smtClean="0">
                <a:solidFill>
                  <a:srgbClr val="383838"/>
                </a:solidFill>
                <a:latin typeface="Aptos" panose="020B0004020202020204" pitchFamily="34" charset="0"/>
                <a:ea typeface="+mn-ea"/>
                <a:cs typeface="Calibri" panose="020F050202020403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b="1" i="0" kern="1200">
              <a:solidFill>
                <a:srgbClr val="383838"/>
              </a:solidFill>
              <a:latin typeface="Aptos" panose="020B000402020202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30192-6EED-6A46-AF94-7AD29E3F3D9A}"/>
              </a:ext>
            </a:extLst>
          </p:cNvPr>
          <p:cNvSpPr txBox="1"/>
          <p:nvPr userDrawn="1"/>
        </p:nvSpPr>
        <p:spPr bwMode="gray">
          <a:xfrm>
            <a:off x="3803904" y="2840736"/>
            <a:ext cx="0" cy="0"/>
          </a:xfrm>
          <a:prstGeom prst="rect">
            <a:avLst/>
          </a:prstGeom>
          <a:noFill/>
        </p:spPr>
        <p:txBody>
          <a:bodyPr wrap="none" lIns="45720" rIns="45720" rtlCol="0">
            <a:noAutofit/>
          </a:bodyPr>
          <a:lstStyle/>
          <a:p>
            <a:pPr algn="l">
              <a:spcBef>
                <a:spcPts val="400"/>
              </a:spcBef>
            </a:pPr>
            <a:endParaRPr lang="en-US" sz="14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687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833" r:id="rId2"/>
    <p:sldLayoutId id="2147483832" r:id="rId3"/>
    <p:sldLayoutId id="2147483786" r:id="rId4"/>
    <p:sldLayoutId id="2147483785" r:id="rId5"/>
    <p:sldLayoutId id="2147483843" r:id="rId6"/>
    <p:sldLayoutId id="2147483789" r:id="rId7"/>
    <p:sldLayoutId id="2147483794" r:id="rId8"/>
    <p:sldLayoutId id="2147483882" r:id="rId9"/>
    <p:sldLayoutId id="2147483883" r:id="rId10"/>
  </p:sldLayoutIdLst>
  <p:hf hdr="0" ftr="0" dt="0"/>
  <p:txStyles>
    <p:titleStyle>
      <a:lvl1pPr marL="0" indent="0" algn="ctr" rtl="0" eaLnBrk="1" latinLnBrk="0" hangingPunct="1">
        <a:lnSpc>
          <a:spcPct val="100000"/>
        </a:lnSpc>
        <a:spcBef>
          <a:spcPct val="0"/>
        </a:spcBef>
        <a:buNone/>
        <a:tabLst>
          <a:tab pos="1304925" algn="l"/>
        </a:tabLst>
        <a:defRPr kumimoji="0" sz="3200" b="1" i="0" kern="1200" baseline="0">
          <a:solidFill>
            <a:srgbClr val="2A597A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54A0"/>
        </a:buClr>
        <a:buSzPct val="100000"/>
        <a:buFont typeface="Arial" panose="020B0604020202020204" pitchFamily="34" charset="0"/>
        <a:buNone/>
        <a:tabLst/>
        <a:defRPr kumimoji="0" sz="2200" b="0" i="0" kern="1200">
          <a:solidFill>
            <a:schemeClr val="tx1"/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1pPr>
      <a:lvl2pPr marL="628650" indent="-282575" algn="l" rtl="0" eaLnBrk="1" latinLnBrk="0" hangingPunct="1">
        <a:spcBef>
          <a:spcPts val="600"/>
        </a:spcBef>
        <a:buClr>
          <a:srgbClr val="007A3D"/>
        </a:buClr>
        <a:buSzPct val="100000"/>
        <a:buFont typeface="Arial" panose="020B0604020202020204" pitchFamily="34" charset="0"/>
        <a:buChar char="•"/>
        <a:defRPr kumimoji="0" sz="2000" b="0" i="0" kern="1200">
          <a:solidFill>
            <a:schemeClr val="tx1"/>
          </a:solidFill>
          <a:latin typeface="+mn-lt"/>
          <a:ea typeface="+mn-ea"/>
          <a:cs typeface="Helvetica Neue"/>
        </a:defRPr>
      </a:lvl2pPr>
      <a:lvl3pPr marL="973138" indent="-227013" algn="l" rtl="0" eaLnBrk="1" latinLnBrk="0" hangingPunct="1">
        <a:spcBef>
          <a:spcPts val="600"/>
        </a:spcBef>
        <a:buClr>
          <a:schemeClr val="accent6"/>
        </a:buClr>
        <a:buSzPct val="100000"/>
        <a:buFont typeface="Arial" panose="020B0604020202020204" pitchFamily="34" charset="0"/>
        <a:buChar char="•"/>
        <a:defRPr kumimoji="0" sz="2000" b="0" i="0" kern="1200">
          <a:solidFill>
            <a:schemeClr val="tx1"/>
          </a:solidFill>
          <a:latin typeface="+mn-lt"/>
          <a:ea typeface="+mn-ea"/>
          <a:cs typeface="Helvetica Neue"/>
        </a:defRPr>
      </a:lvl3pPr>
      <a:lvl4pPr marL="1374775" indent="-292100" algn="l" rtl="0" eaLnBrk="1" latinLnBrk="0" hangingPunct="1">
        <a:spcBef>
          <a:spcPts val="600"/>
        </a:spcBef>
        <a:buClr>
          <a:srgbClr val="56AA1C"/>
        </a:buClr>
        <a:buSzPct val="100000"/>
        <a:buFont typeface="Arial" panose="020B0604020202020204" pitchFamily="34" charset="0"/>
        <a:buChar char="•"/>
        <a:defRPr kumimoji="0" sz="2000" b="0" i="0" kern="1200">
          <a:solidFill>
            <a:schemeClr val="tx1"/>
          </a:solidFill>
          <a:latin typeface="+mn-lt"/>
          <a:ea typeface="+mn-ea"/>
          <a:cs typeface="Helvetica Neue"/>
        </a:defRPr>
      </a:lvl4pPr>
      <a:lvl5pPr marL="1711325" indent="-227013" algn="l" rtl="0" eaLnBrk="1" latinLnBrk="0" hangingPunct="1">
        <a:spcBef>
          <a:spcPts val="6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kumimoji="0" sz="2000" b="0" i="0" kern="1200">
          <a:solidFill>
            <a:schemeClr val="tx1"/>
          </a:solidFill>
          <a:latin typeface="+mn-lt"/>
          <a:ea typeface="+mn-ea"/>
          <a:cs typeface="Helvetica Neue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330F7-36F6-4972-9041-DCEA7E852234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80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3600" b="1" kern="1200" baseline="0" dirty="0">
          <a:solidFill>
            <a:srgbClr val="003865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en-US" sz="20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en-US" sz="16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en-US" sz="16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dhe.ks.gov/2361/Rural-Health-Transformation-Program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772981-066F-4B77-3477-C1B6ABA544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07482" y="1464176"/>
            <a:ext cx="9777036" cy="1964824"/>
          </a:xfrm>
        </p:spPr>
        <p:txBody>
          <a:bodyPr/>
          <a:lstStyle/>
          <a:p>
            <a:pPr algn="ctr"/>
            <a:endParaRPr lang="en-US" sz="3600" dirty="0"/>
          </a:p>
          <a:p>
            <a:pPr algn="ctr"/>
            <a:r>
              <a:rPr lang="en-US" dirty="0"/>
              <a:t>State of Kansas </a:t>
            </a:r>
          </a:p>
          <a:p>
            <a:pPr algn="ctr"/>
            <a:r>
              <a:rPr lang="en-US" dirty="0"/>
              <a:t>Rural Health Transformation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9C8FE0-5D8E-8361-05F4-1478F4DBF9A9}"/>
              </a:ext>
            </a:extLst>
          </p:cNvPr>
          <p:cNvSpPr txBox="1"/>
          <p:nvPr/>
        </p:nvSpPr>
        <p:spPr bwMode="gray">
          <a:xfrm>
            <a:off x="194553" y="6010275"/>
            <a:ext cx="11546732" cy="914400"/>
          </a:xfrm>
          <a:prstGeom prst="rect">
            <a:avLst/>
          </a:prstGeom>
          <a:noFill/>
        </p:spPr>
        <p:txBody>
          <a:bodyPr wrap="none" lIns="45720" rIns="45720" rtlCol="0">
            <a:noAutofit/>
          </a:bodyPr>
          <a:lstStyle/>
          <a:p>
            <a:pPr algn="ctr"/>
            <a:r>
              <a:rPr lang="en-US" sz="1000" dirty="0">
                <a:solidFill>
                  <a:srgbClr val="0F1213"/>
                </a:solidFill>
                <a:latin typeface="Aptos" panose="020B0004020202020204" pitchFamily="34" charset="0"/>
              </a:rPr>
              <a:t>This program is supported by the Centers for Medicare &amp; Medicaid Services (CMS) of the U.S. Department of Health and Human Services (HHS) </a:t>
            </a:r>
          </a:p>
          <a:p>
            <a:pPr algn="ctr"/>
            <a:r>
              <a:rPr lang="en-US" sz="1000" dirty="0">
                <a:solidFill>
                  <a:srgbClr val="0F1213"/>
                </a:solidFill>
                <a:latin typeface="Aptos" panose="020B0004020202020204" pitchFamily="34" charset="0"/>
              </a:rPr>
              <a:t>as part of a financial assistance award totaling $221,890,000 with 100 percent funded by CMS/HHS. </a:t>
            </a:r>
          </a:p>
          <a:p>
            <a:pPr algn="ctr"/>
            <a:r>
              <a:rPr lang="en-US" sz="1000" dirty="0">
                <a:solidFill>
                  <a:srgbClr val="0F1213"/>
                </a:solidFill>
                <a:latin typeface="Aptos" panose="020B0004020202020204" pitchFamily="34" charset="0"/>
              </a:rPr>
              <a:t>The contents are those of the author(s) and do not necessarily represent the official views of, nor an endorsement, by CMS/HHS, or the U.S. Government.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B11ED3-5737-5D2E-36F1-EA32518967C7}"/>
              </a:ext>
            </a:extLst>
          </p:cNvPr>
          <p:cNvSpPr txBox="1"/>
          <p:nvPr/>
        </p:nvSpPr>
        <p:spPr bwMode="gray">
          <a:xfrm>
            <a:off x="274320" y="4416552"/>
            <a:ext cx="4343400" cy="822960"/>
          </a:xfrm>
          <a:prstGeom prst="rect">
            <a:avLst/>
          </a:prstGeom>
          <a:noFill/>
        </p:spPr>
        <p:txBody>
          <a:bodyPr wrap="square" lIns="45720" rIns="45720" rtlCol="0">
            <a:noAutofit/>
          </a:bodyPr>
          <a:lstStyle/>
          <a:p>
            <a:pPr algn="l">
              <a:spcBef>
                <a:spcPts val="400"/>
              </a:spcBef>
            </a:pPr>
            <a:r>
              <a:rPr lang="en-US" dirty="0">
                <a:latin typeface="+mn-lt"/>
              </a:rPr>
              <a:t>Dr. Bob Moser, M.D.,</a:t>
            </a:r>
          </a:p>
          <a:p>
            <a:pPr algn="l">
              <a:spcBef>
                <a:spcPts val="400"/>
              </a:spcBef>
            </a:pPr>
            <a:r>
              <a:rPr lang="en-US" dirty="0"/>
              <a:t>Medical Director</a:t>
            </a:r>
          </a:p>
          <a:p>
            <a:pPr algn="l">
              <a:spcBef>
                <a:spcPts val="400"/>
              </a:spcBef>
            </a:pPr>
            <a:r>
              <a:rPr lang="en-US" dirty="0"/>
              <a:t>The University of Kansas Health System Care Collaborative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3922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6A1114-D276-9558-9AC4-EC94F88D903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1717" y="1324383"/>
            <a:ext cx="10966453" cy="4646695"/>
          </a:xfrm>
        </p:spPr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US" b="1" dirty="0">
                <a:ea typeface="Calibri" panose="020F0502020204030204" pitchFamily="34" charset="0"/>
              </a:rPr>
              <a:t>Workforce Development </a:t>
            </a:r>
            <a:r>
              <a:rPr lang="en-US" dirty="0">
                <a:ea typeface="Calibri" panose="020F0502020204030204" pitchFamily="34" charset="0"/>
              </a:rPr>
              <a:t>(included under Initiative 3)</a:t>
            </a:r>
          </a:p>
          <a:p>
            <a:pPr marL="742950" lvl="1" indent="-457200"/>
            <a:r>
              <a:rPr lang="en-US" dirty="0">
                <a:ea typeface="Calibri" panose="020F0502020204030204" pitchFamily="34" charset="0"/>
              </a:rPr>
              <a:t>Multiple projects ranging from rural residency programs to K-12 career exploration</a:t>
            </a:r>
          </a:p>
          <a:p>
            <a:pPr marL="742950" lvl="1" indent="-457200"/>
            <a:r>
              <a:rPr lang="en-US" dirty="0">
                <a:ea typeface="Calibri" panose="020F0502020204030204" pitchFamily="34" charset="0"/>
              </a:rPr>
              <a:t>Focus on critical shortage areas, including nursing and allied health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b="1" dirty="0">
                <a:ea typeface="Calibri" panose="020F0502020204030204" pitchFamily="34" charset="0"/>
              </a:rPr>
              <a:t>Interfacility Transports </a:t>
            </a:r>
            <a:r>
              <a:rPr lang="en-US" dirty="0">
                <a:ea typeface="Calibri" panose="020F0502020204030204" pitchFamily="34" charset="0"/>
              </a:rPr>
              <a:t>(included under Initiative 3) </a:t>
            </a:r>
          </a:p>
          <a:p>
            <a:pPr lvl="1"/>
            <a:r>
              <a:rPr lang="en-US" dirty="0">
                <a:ea typeface="Calibri" panose="020F0502020204030204" pitchFamily="34" charset="0"/>
              </a:rPr>
              <a:t>Dedicated regional teams with equipment to transport rural patients to/from larger facilities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b="1" dirty="0">
                <a:ea typeface="Calibri" panose="020F0502020204030204" pitchFamily="34" charset="0"/>
              </a:rPr>
              <a:t>Anchor Hospital Advancement Program </a:t>
            </a:r>
            <a:r>
              <a:rPr lang="en-US" dirty="0">
                <a:ea typeface="Calibri" panose="020F0502020204030204" pitchFamily="34" charset="0"/>
              </a:rPr>
              <a:t>(included under Initiative 4) </a:t>
            </a:r>
          </a:p>
          <a:p>
            <a:pPr lvl="1"/>
            <a:r>
              <a:rPr lang="en-US" dirty="0">
                <a:ea typeface="Calibri" panose="020F0502020204030204" pitchFamily="34" charset="0"/>
              </a:rPr>
              <a:t>Direct assistance to larger rural hospitals to ensure local access to specialty services</a:t>
            </a:r>
          </a:p>
          <a:p>
            <a:pPr lvl="1"/>
            <a:r>
              <a:rPr lang="en-US" dirty="0">
                <a:ea typeface="Calibri" panose="020F0502020204030204" pitchFamily="34" charset="0"/>
              </a:rPr>
              <a:t>Includes administrative services, technology acquisition, practitioner recruitment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1EB8C9-165B-9EC4-479D-8D2CB3DC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 panose="020F0502020204030204" pitchFamily="34" charset="0"/>
              </a:rPr>
              <a:t>Six Priority Programs</a:t>
            </a:r>
            <a:br>
              <a:rPr lang="en-US" dirty="0">
                <a:ea typeface="Calibri" panose="020F0502020204030204" pitchFamily="34" charset="0"/>
              </a:rPr>
            </a:br>
            <a:r>
              <a:rPr lang="en-US" sz="2000" dirty="0">
                <a:ea typeface="Calibri" panose="020F0502020204030204" pitchFamily="34" charset="0"/>
              </a:rPr>
              <a:t>Statewide Impact + Speed to Implementation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6388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5F9E1-EBAD-9973-FEE0-6469F31484B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1716" y="1238658"/>
            <a:ext cx="10966453" cy="4646695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/>
              <a:t>Submit updated budget to CMS by January 30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/>
              <a:t>Establish internal processes to request, receive, and account for federal funds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/>
              <a:t>Finalize detailed program implementation plans, work assignments, and timelines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/>
              <a:t>Enter into subrecipient and subcontractor agreements for specific programs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/>
              <a:t>Outreach to rural providers and communities regarding opportunities for participation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/>
              <a:t>Release request for applications for </a:t>
            </a:r>
            <a:r>
              <a:rPr lang="en-US" sz="1800" dirty="0">
                <a:ea typeface="Calibri" panose="020F0502020204030204" pitchFamily="34" charset="0"/>
              </a:rPr>
              <a:t>Regional Partnership and Transformative Capital Investment Grant Programs in mid-February; announce awards in late May 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>
                <a:ea typeface="Calibri" panose="020F0502020204030204" pitchFamily="34" charset="0"/>
              </a:rPr>
              <a:t>Secure providers’ commitment to participate in value-based incentive payment program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/>
              <a:t>Establish and empower work groups to launch Food Is Medicine/CHW Deployment</a:t>
            </a:r>
            <a:endParaRPr lang="en-US" sz="1800" dirty="0">
              <a:ea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>
                <a:ea typeface="Calibri" panose="020F0502020204030204" pitchFamily="34" charset="0"/>
              </a:rPr>
              <a:t>Finalize anchor hospital criteria and secure commitment to participate</a:t>
            </a:r>
            <a:endParaRPr lang="en-US" sz="1800" dirty="0"/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/>
              <a:t>Continue engagement with Kansas Rural Health Innovation Alliance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51253C-D9BD-E882-00E4-50CC0D0D7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Immediate Next Steps</a:t>
            </a:r>
          </a:p>
        </p:txBody>
      </p:sp>
    </p:spTree>
    <p:extLst>
      <p:ext uri="{BB962C8B-B14F-4D97-AF65-F5344CB8AC3E}">
        <p14:creationId xmlns:p14="http://schemas.microsoft.com/office/powerpoint/2010/main" val="1035155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>
            <a:extLst>
              <a:ext uri="{FF2B5EF4-FFF2-40B4-BE49-F238E27FC236}">
                <a16:creationId xmlns:a16="http://schemas.microsoft.com/office/drawing/2014/main" id="{AF31A0E2-A8B3-44A9-AB84-B791F5D9F8F5}"/>
              </a:ext>
            </a:extLst>
          </p:cNvPr>
          <p:cNvSpPr txBox="1">
            <a:spLocks/>
          </p:cNvSpPr>
          <p:nvPr/>
        </p:nvSpPr>
        <p:spPr>
          <a:xfrm>
            <a:off x="1981200" y="722995"/>
            <a:ext cx="8229600" cy="563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The Care Collaborative </a:t>
            </a:r>
          </a:p>
        </p:txBody>
      </p:sp>
      <p:sp>
        <p:nvSpPr>
          <p:cNvPr id="105" name="Title 1">
            <a:extLst>
              <a:ext uri="{FF2B5EF4-FFF2-40B4-BE49-F238E27FC236}">
                <a16:creationId xmlns:a16="http://schemas.microsoft.com/office/drawing/2014/main" id="{EBE06142-07E4-4BEB-8D59-1D2BB36D85CB}"/>
              </a:ext>
            </a:extLst>
          </p:cNvPr>
          <p:cNvSpPr txBox="1">
            <a:spLocks/>
          </p:cNvSpPr>
          <p:nvPr/>
        </p:nvSpPr>
        <p:spPr>
          <a:xfrm>
            <a:off x="1069848" y="1191866"/>
            <a:ext cx="9509760" cy="810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defRPr lang="en-US" sz="3600" b="1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dirty="0"/>
              <a:t>Started in 2014 to help move evidence-based guidelines into practice with rural partners and support rural health systems. Now with 91 members across 79 counties</a:t>
            </a:r>
          </a:p>
        </p:txBody>
      </p:sp>
      <p:pic>
        <p:nvPicPr>
          <p:cNvPr id="4" name="Picture 3" descr="A map of different states&#10;&#10;AI-generated content may be incorrect.">
            <a:extLst>
              <a:ext uri="{FF2B5EF4-FFF2-40B4-BE49-F238E27FC236}">
                <a16:creationId xmlns:a16="http://schemas.microsoft.com/office/drawing/2014/main" id="{09277E45-7708-ECF3-7CE7-58D3CBDD5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608" y="2113041"/>
            <a:ext cx="9144000" cy="474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0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3A1C8E-2C6F-8B6B-0D80-1AEB86A4538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ea typeface="Calibri" panose="020F0502020204030204" pitchFamily="34" charset="0"/>
              </a:rPr>
              <a:t>$50 billion included in One Big Beautiful Bill Act to transform rural healthcare delivery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ea typeface="Calibri" panose="020F0502020204030204" pitchFamily="34" charset="0"/>
              </a:rPr>
              <a:t>$10 billion to be distributed to states each year for 5 years, not individual providers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ea typeface="Calibri" panose="020F0502020204030204" pitchFamily="34" charset="0"/>
              </a:rPr>
              <a:t>To receive funds, states were required to submit a proposed Rural Health Transformation Plan and related budget consistent with Program Requirements – a 5-year plan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ea typeface="Calibri" panose="020F0502020204030204" pitchFamily="34" charset="0"/>
              </a:rPr>
              <a:t>Kansas awarded $221.89 million in Year 1 to implement its approved Plan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ea typeface="Calibri" panose="020F0502020204030204" pitchFamily="34" charset="0"/>
              </a:rPr>
              <a:t>Awards ranged from $147.3 million to $281.3 million; Kansas’ award was the 6</a:t>
            </a:r>
            <a:r>
              <a:rPr lang="en-US" baseline="30000" dirty="0">
                <a:ea typeface="Calibri" panose="020F0502020204030204" pitchFamily="34" charset="0"/>
              </a:rPr>
              <a:t>th</a:t>
            </a:r>
            <a:r>
              <a:rPr lang="en-US" dirty="0">
                <a:ea typeface="Calibri" panose="020F0502020204030204" pitchFamily="34" charset="0"/>
              </a:rPr>
              <a:t> highest of any state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ea typeface="Calibri" panose="020F0502020204030204" pitchFamily="34" charset="0"/>
              </a:rPr>
              <a:t>Award amounts based on specific objective criteria + quality of State’s Plan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ea typeface="Calibri" panose="020F0502020204030204" pitchFamily="34" charset="0"/>
              </a:rPr>
              <a:t>Instead of receiving lump sum payment, State draws down federal funds for approved expenditures included in the budget submitted with our State plan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ea typeface="Calibri" panose="020F0502020204030204" pitchFamily="34" charset="0"/>
              </a:rPr>
              <a:t>The amount of future awards depends on State’s progress in Plan implementation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E8EDC9-2976-4966-B82B-9C5E10C6D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 panose="020F0502020204030204" pitchFamily="34" charset="0"/>
              </a:rPr>
              <a:t>Rural Health Transformation Program</a:t>
            </a:r>
          </a:p>
        </p:txBody>
      </p:sp>
    </p:spTree>
    <p:extLst>
      <p:ext uri="{BB962C8B-B14F-4D97-AF65-F5344CB8AC3E}">
        <p14:creationId xmlns:p14="http://schemas.microsoft.com/office/powerpoint/2010/main" val="43973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1BF0A51-5B3D-3406-6B44-5CDE45FFA3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5850"/>
            <a:ext cx="12192000" cy="49768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48474A-5E54-8F82-1056-1D32C3254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476" y="399861"/>
            <a:ext cx="9801048" cy="489140"/>
          </a:xfrm>
        </p:spPr>
        <p:txBody>
          <a:bodyPr/>
          <a:lstStyle/>
          <a:p>
            <a:r>
              <a:rPr lang="en-US" dirty="0"/>
              <a:t>Kansas Plan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CD7AD-84B6-9CB3-920F-EFB5749816D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085850" y="1228724"/>
            <a:ext cx="6622542" cy="4705351"/>
          </a:xfrm>
          <a:solidFill>
            <a:srgbClr val="FFFFFF">
              <a:alpha val="96078"/>
            </a:srgbClr>
          </a:solidFill>
        </p:spPr>
        <p:txBody>
          <a:bodyPr anchor="ctr"/>
          <a:lstStyle/>
          <a:p>
            <a:pPr marL="457200" lvl="0" indent="-457200">
              <a:buFont typeface="+mj-lt"/>
              <a:buAutoNum type="arabicPeriod"/>
            </a:pPr>
            <a:r>
              <a:rPr lang="en-US" sz="1750" dirty="0">
                <a:solidFill>
                  <a:srgbClr val="00334C"/>
                </a:solidFill>
              </a:rPr>
              <a:t>Realize meaningful reductions in chronic disease rates and avoidable hospitalizations for complications related to chronic disease in rural Kansas.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750" dirty="0">
                <a:solidFill>
                  <a:srgbClr val="00334C"/>
                </a:solidFill>
              </a:rPr>
              <a:t>Substantially reduce the number of rural Kansas hospitals with negative operating margins.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750" dirty="0">
                <a:solidFill>
                  <a:srgbClr val="00334C"/>
                </a:solidFill>
              </a:rPr>
              <a:t>Improve provider-to-population ratios for primary care, dental, and behavioral health services and ease nursing and allied health shortages in rural Kansas.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750" dirty="0">
                <a:solidFill>
                  <a:srgbClr val="00334C"/>
                </a:solidFill>
              </a:rPr>
              <a:t>Have 100% of Medicare and Medicaid beneficiaries in rural Kansas in accountable care relationships by 2031.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750" dirty="0">
                <a:solidFill>
                  <a:srgbClr val="00334C"/>
                </a:solidFill>
              </a:rPr>
              <a:t>Enable rural Kansas providers to meaningfully engage in data sharing and analysis, expanded use of telehealth and remote monitoring, appropriate use of artificial intelligence, and utilization of consumer-facing technologies.</a:t>
            </a:r>
          </a:p>
        </p:txBody>
      </p:sp>
    </p:spTree>
    <p:extLst>
      <p:ext uri="{BB962C8B-B14F-4D97-AF65-F5344CB8AC3E}">
        <p14:creationId xmlns:p14="http://schemas.microsoft.com/office/powerpoint/2010/main" val="214410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10C57D-CEF9-A332-EF13-342283566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Kansas Plan Initiatives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F7310C-E886-7791-A694-3B3A79401F7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1044047" y="1276283"/>
            <a:ext cx="10101792" cy="3062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8572A4-8148-29C9-25F7-CC819BD47776}"/>
              </a:ext>
            </a:extLst>
          </p:cNvPr>
          <p:cNvSpPr txBox="1"/>
          <p:nvPr/>
        </p:nvSpPr>
        <p:spPr bwMode="gray">
          <a:xfrm>
            <a:off x="1887312" y="4667317"/>
            <a:ext cx="8205106" cy="914400"/>
          </a:xfrm>
          <a:prstGeom prst="rect">
            <a:avLst/>
          </a:prstGeom>
          <a:noFill/>
        </p:spPr>
        <p:txBody>
          <a:bodyPr wrap="none" lIns="45720" rIns="45720" rtlCol="0">
            <a:noAutofit/>
          </a:bodyPr>
          <a:lstStyle/>
          <a:p>
            <a:pPr marL="285750" indent="-285750" algn="ctr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Multiple programs under each initiative to achieve specified objectives</a:t>
            </a:r>
          </a:p>
          <a:p>
            <a:pPr marL="285750" indent="-285750" algn="ctr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Programs based on submissions from multiple stakeholders</a:t>
            </a:r>
          </a:p>
          <a:p>
            <a:pPr marL="285750" indent="-285750" algn="ctr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Intense focus on transformative impact, post-award sustainability</a:t>
            </a:r>
          </a:p>
          <a:p>
            <a:pPr algn="ctr">
              <a:spcBef>
                <a:spcPts val="400"/>
              </a:spcBef>
            </a:pP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BBF9EC-8E73-9C3D-6FA8-4CE1732130A3}"/>
              </a:ext>
            </a:extLst>
          </p:cNvPr>
          <p:cNvSpPr txBox="1"/>
          <p:nvPr/>
        </p:nvSpPr>
        <p:spPr bwMode="gray">
          <a:xfrm>
            <a:off x="409575" y="6191546"/>
            <a:ext cx="8924925" cy="380771"/>
          </a:xfrm>
          <a:prstGeom prst="rect">
            <a:avLst/>
          </a:prstGeom>
          <a:noFill/>
        </p:spPr>
        <p:txBody>
          <a:bodyPr wrap="none" lIns="45720" rIns="45720" rtlCol="0">
            <a:noAutofit/>
          </a:bodyPr>
          <a:lstStyle/>
          <a:p>
            <a:pPr algn="ctr">
              <a:spcBef>
                <a:spcPts val="400"/>
              </a:spcBef>
            </a:pPr>
            <a:r>
              <a:rPr lang="en-US" sz="1200" dirty="0">
                <a:latin typeface="Aptos" panose="020B0004020202020204" pitchFamily="34" charset="0"/>
              </a:rPr>
              <a:t>Detailed explanation of the Plan and its programs available at </a:t>
            </a:r>
            <a:r>
              <a:rPr lang="en-US" sz="1200" dirty="0">
                <a:latin typeface="Aptos" panose="020B0004020202020204" pitchFamily="34" charset="0"/>
                <a:hlinkClick r:id="rId3"/>
              </a:rPr>
              <a:t>https://www.kdhe.ks.gov/2361/Rural-Health-Transformation-Program</a:t>
            </a:r>
            <a:endParaRPr lang="en-US" sz="12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443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6DF6DA-81EF-784F-A3E0-9573E061EAA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2884" y="1121377"/>
            <a:ext cx="5304367" cy="4536831"/>
          </a:xfrm>
        </p:spPr>
        <p:txBody>
          <a:bodyPr/>
          <a:lstStyle/>
          <a:p>
            <a:pPr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Administrative expenses capped at 10% of total funding in given budget period </a:t>
            </a:r>
          </a:p>
          <a:p>
            <a:pPr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Cannot use funds for new construction</a:t>
            </a:r>
          </a:p>
          <a:p>
            <a:pPr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Capital expenditures capped at 20% of total funding in given budget period</a:t>
            </a:r>
          </a:p>
          <a:p>
            <a:pPr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Cannot pay for clinical services presently reimbursable by insurance </a:t>
            </a:r>
          </a:p>
          <a:p>
            <a:pPr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Payments for non-reimbursable clinical services capped at 15% of total funding in given budget period </a:t>
            </a:r>
          </a:p>
          <a:p>
            <a:pPr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Cannot change payment amounts on existing fee schedules</a:t>
            </a:r>
          </a:p>
          <a:p>
            <a:pPr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Cannot pay specialist located in urban area to provide telehealth services for rural residents</a:t>
            </a:r>
          </a:p>
          <a:p>
            <a:pPr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Cannot purchase food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D226D4-C940-461F-E1D6-4D7A8C6FD06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54751" y="1121377"/>
            <a:ext cx="5475285" cy="4536831"/>
          </a:xfrm>
        </p:spPr>
        <p:txBody>
          <a:bodyPr/>
          <a:lstStyle/>
          <a:p>
            <a:pPr>
              <a:spcAft>
                <a:spcPts val="0"/>
              </a:spcAft>
              <a:buFont typeface="+mj-lt"/>
              <a:buAutoNum type="arabicPeriod" startAt="9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EHR replacement capped at 5% of total funding in </a:t>
            </a:r>
            <a:b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given budget period </a:t>
            </a:r>
          </a:p>
          <a:p>
            <a:pPr>
              <a:spcAft>
                <a:spcPts val="0"/>
              </a:spcAft>
              <a:buFont typeface="+mj-lt"/>
              <a:buAutoNum type="arabicPeriod" startAt="9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Cannot back-fill programs that have lost funding</a:t>
            </a:r>
          </a:p>
          <a:p>
            <a:pPr>
              <a:spcAft>
                <a:spcPts val="0"/>
              </a:spcAft>
              <a:buFont typeface="+mj-lt"/>
              <a:buAutoNum type="arabicPeriod" startAt="9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All funded positions subject to federal salary rate limitation</a:t>
            </a:r>
          </a:p>
          <a:p>
            <a:pPr>
              <a:spcAft>
                <a:spcPts val="0"/>
              </a:spcAft>
              <a:buFont typeface="+mj-lt"/>
              <a:buAutoNum type="arabicPeriod" startAt="9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Cannot use funds to pay clinician salaries or wage supports for facilities that subject clinicians to non-competes</a:t>
            </a:r>
          </a:p>
          <a:p>
            <a:pPr>
              <a:spcAft>
                <a:spcPts val="0"/>
              </a:spcAft>
              <a:buFont typeface="+mj-lt"/>
              <a:buAutoNum type="arabicPeriod" startAt="9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“Start-up” initiative funding capped 10% of total funding in given budget period</a:t>
            </a:r>
          </a:p>
          <a:p>
            <a:pPr>
              <a:spcAft>
                <a:spcPts val="0"/>
              </a:spcAft>
              <a:buFont typeface="+mj-lt"/>
              <a:buAutoNum type="arabicPeriod" startAt="9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Cannot use funds as expenditure that is attributable to intergovernmental transfer, certified public expenditure, or otherwise finance non-Federal share of expenditures required by law</a:t>
            </a:r>
          </a:p>
          <a:p>
            <a:pPr>
              <a:spcAft>
                <a:spcPts val="0"/>
              </a:spcAft>
              <a:buFont typeface="+mj-lt"/>
              <a:buAutoNum type="arabicPeriod" startAt="9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Other standard restrictions on grant expenditures apply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35B00B-752B-F282-B4C8-3D05E7596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Restrictions</a:t>
            </a:r>
            <a:br>
              <a:rPr lang="en-US" dirty="0"/>
            </a:b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D61768-82B7-7FAA-2CA0-1A221C89D4DB}"/>
              </a:ext>
            </a:extLst>
          </p:cNvPr>
          <p:cNvCxnSpPr/>
          <p:nvPr/>
        </p:nvCxnSpPr>
        <p:spPr bwMode="gray">
          <a:xfrm>
            <a:off x="5995866" y="1014696"/>
            <a:ext cx="0" cy="49377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3890435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CE8DC3-F853-5FB0-F55F-B064171623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1717" y="1114833"/>
            <a:ext cx="10966453" cy="5079905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dirty="0"/>
              <a:t>Governor designated KDHE as lead agency for Plan development and implementation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US" dirty="0"/>
              <a:t>Governor formed </a:t>
            </a:r>
            <a:r>
              <a:rPr lang="en-US" b="1" dirty="0"/>
              <a:t>Kansas Rural Health Innovation Alliance </a:t>
            </a:r>
            <a:r>
              <a:rPr lang="en-US" dirty="0"/>
              <a:t>to facilitate stakeholder engagement in Plan development and implementation</a:t>
            </a:r>
          </a:p>
          <a:p>
            <a:pPr lvl="2">
              <a:spcBef>
                <a:spcPts val="500"/>
              </a:spcBef>
              <a:spcAft>
                <a:spcPts val="500"/>
              </a:spcAft>
            </a:pPr>
            <a:r>
              <a:rPr lang="en-US" dirty="0"/>
              <a:t>Includes leaders from several statewide organizations involved in rural healthcare delivery</a:t>
            </a:r>
          </a:p>
          <a:p>
            <a:pPr lvl="2">
              <a:spcBef>
                <a:spcPts val="500"/>
              </a:spcBef>
              <a:spcAft>
                <a:spcPts val="500"/>
              </a:spcAft>
            </a:pPr>
            <a:r>
              <a:rPr lang="en-US" dirty="0"/>
              <a:t>Committed to maximum transparency to facilitate meaningful engagement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US" dirty="0"/>
              <a:t>State contracted with The University of Kansas Health System Care Collaborative to provide project management and implementation support</a:t>
            </a:r>
          </a:p>
          <a:p>
            <a:pPr lvl="2">
              <a:spcBef>
                <a:spcPts val="500"/>
              </a:spcBef>
              <a:spcAft>
                <a:spcPts val="500"/>
              </a:spcAft>
            </a:pPr>
            <a:r>
              <a:rPr lang="en-US" dirty="0"/>
              <a:t>Decade of experience working with rural providers to implement evidence-based practices, to engage in quality improvement, and to pursue value-based contracting</a:t>
            </a:r>
          </a:p>
          <a:p>
            <a:pPr lvl="2">
              <a:spcBef>
                <a:spcPts val="500"/>
              </a:spcBef>
              <a:spcAft>
                <a:spcPts val="500"/>
              </a:spcAft>
            </a:pPr>
            <a:r>
              <a:rPr lang="en-US" dirty="0"/>
              <a:t>91 provider organizations across 79 counties participate, including hospitals in 72 of the 75 rural Kansas counties with hospitals, along with affiliated clinics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US" dirty="0"/>
              <a:t>Multiple organizations engaged in implementing specific programs and projects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dirty="0"/>
              <a:t>Must adhere to detailed implementation plan and timeline and comply with CMS program requirements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12FA69-E2E8-46BC-DEDC-73F1975D9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Kansas Plan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44841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52E1D8-A881-0370-E685-26A435AA6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 panose="020F0502020204030204" pitchFamily="34" charset="0"/>
              </a:rPr>
              <a:t>Budget Year 1 (BY1)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6D41CC7-CEC8-79C3-4F3B-DD63AEDCE29A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176488018"/>
              </p:ext>
            </p:extLst>
          </p:nvPr>
        </p:nvGraphicFramePr>
        <p:xfrm>
          <a:off x="204107" y="1114833"/>
          <a:ext cx="11715750" cy="4894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llout: Up Arrow 1">
            <a:extLst>
              <a:ext uri="{FF2B5EF4-FFF2-40B4-BE49-F238E27FC236}">
                <a16:creationId xmlns:a16="http://schemas.microsoft.com/office/drawing/2014/main" id="{F88DEFEF-922F-0A6D-3192-C13FDCF0CB32}"/>
              </a:ext>
            </a:extLst>
          </p:cNvPr>
          <p:cNvSpPr/>
          <p:nvPr/>
        </p:nvSpPr>
        <p:spPr bwMode="gray">
          <a:xfrm>
            <a:off x="4543697" y="4746092"/>
            <a:ext cx="4389120" cy="1406105"/>
          </a:xfrm>
          <a:prstGeom prst="upArrowCallout">
            <a:avLst>
              <a:gd name="adj1" fmla="val 18572"/>
              <a:gd name="adj2" fmla="val 19857"/>
              <a:gd name="adj3" fmla="val 25000"/>
              <a:gd name="adj4" fmla="val 54548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463675"/>
            <a:r>
              <a:rPr lang="en-US" i="1" dirty="0">
                <a:solidFill>
                  <a:schemeClr val="bg1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Future funding tied to satisfactory progress on workplan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932356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98C788-F3F1-C0EE-0B00-B66433B512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1716" y="1297713"/>
            <a:ext cx="10966453" cy="464669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>
                <a:ea typeface="Calibri" panose="020F0502020204030204" pitchFamily="34" charset="0"/>
              </a:rPr>
              <a:t>Value-Based Incentive Payment Program </a:t>
            </a:r>
            <a:r>
              <a:rPr lang="en-US" dirty="0">
                <a:ea typeface="Calibri" panose="020F0502020204030204" pitchFamily="34" charset="0"/>
              </a:rPr>
              <a:t>(included under Initiative 4)</a:t>
            </a:r>
          </a:p>
          <a:p>
            <a:pPr lvl="1"/>
            <a:r>
              <a:rPr lang="en-US" dirty="0">
                <a:ea typeface="Calibri" panose="020F0502020204030204" pitchFamily="34" charset="0"/>
              </a:rPr>
              <a:t>Quarterly payments to hospitals ($50K) and clinics ($25K) for employing evidence-based practices</a:t>
            </a:r>
          </a:p>
          <a:p>
            <a:pPr lvl="1"/>
            <a:r>
              <a:rPr lang="en-US" dirty="0">
                <a:ea typeface="Calibri" panose="020F0502020204030204" pitchFamily="34" charset="0"/>
              </a:rPr>
              <a:t>Includes ongoing education and assistance to ensure success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ea typeface="Calibri" panose="020F0502020204030204" pitchFamily="34" charset="0"/>
              </a:rPr>
              <a:t>Regional Partnership and Transformative Capital Investment Grant Programs </a:t>
            </a:r>
            <a:r>
              <a:rPr lang="en-US" dirty="0">
                <a:ea typeface="Calibri" panose="020F0502020204030204" pitchFamily="34" charset="0"/>
              </a:rPr>
              <a:t>(included under Initiative 2)</a:t>
            </a:r>
          </a:p>
          <a:p>
            <a:pPr marL="571500" lvl="1" indent="-285750">
              <a:buClr>
                <a:srgbClr val="0054A0"/>
              </a:buClr>
              <a:defRPr/>
            </a:pPr>
            <a:r>
              <a:rPr lang="en-US" dirty="0">
                <a:ea typeface="Calibri" panose="020F0502020204030204" pitchFamily="34" charset="0"/>
              </a:rPr>
              <a:t>Competitive grants to fund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4656C"/>
                </a:solidFill>
                <a:effectLst/>
                <a:uLnTx/>
                <a:uFillTx/>
                <a:ea typeface="Calibri" panose="020F0502020204030204" pitchFamily="34" charset="0"/>
              </a:rPr>
              <a:t>collaborative arrangements and capital investments</a:t>
            </a:r>
          </a:p>
          <a:p>
            <a:pPr marL="571500" lvl="1" indent="-285750">
              <a:buClr>
                <a:srgbClr val="0054A0"/>
              </a:buClr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4656C"/>
                </a:solidFill>
                <a:effectLst/>
                <a:uLnTx/>
                <a:uFillTx/>
                <a:ea typeface="Calibri" panose="020F0502020204030204" pitchFamily="34" charset="0"/>
              </a:rPr>
              <a:t>Anticipate Year 1 awards totaling $60 million for rural providers to transform local care delivery</a:t>
            </a:r>
            <a:endParaRPr lang="en-US" dirty="0"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ea typeface="Calibri" panose="020F0502020204030204" pitchFamily="34" charset="0"/>
              </a:rPr>
              <a:t>Accountable Food is Medicine + Community Health Worker (CHW) Deployment </a:t>
            </a:r>
            <a:r>
              <a:rPr lang="en-US" dirty="0">
                <a:ea typeface="Calibri" panose="020F0502020204030204" pitchFamily="34" charset="0"/>
              </a:rPr>
              <a:t>(included under Initiative 1)</a:t>
            </a:r>
          </a:p>
          <a:p>
            <a:pPr marL="742950" lvl="1" indent="-457200"/>
            <a:r>
              <a:rPr lang="en-US" dirty="0">
                <a:ea typeface="Calibri" panose="020F0502020204030204" pitchFamily="34" charset="0"/>
              </a:rPr>
              <a:t>Promote healthy eating and exercise to prevent and manage chronic disease</a:t>
            </a:r>
          </a:p>
          <a:p>
            <a:pPr marL="742950" lvl="1" indent="-457200"/>
            <a:r>
              <a:rPr lang="en-US" dirty="0">
                <a:ea typeface="Calibri" panose="020F0502020204030204" pitchFamily="34" charset="0"/>
              </a:rPr>
              <a:t>200 local CHWs to provide ongoing support and coordination of resources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29761A-9AF9-5286-31A9-4C9187B62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 panose="020F0502020204030204" pitchFamily="34" charset="0"/>
              </a:rPr>
              <a:t>Six Priority Programs</a:t>
            </a:r>
            <a:br>
              <a:rPr lang="en-US" dirty="0">
                <a:ea typeface="Calibri" panose="020F0502020204030204" pitchFamily="34" charset="0"/>
              </a:rPr>
            </a:br>
            <a:r>
              <a:rPr lang="en-US" sz="2000" dirty="0">
                <a:ea typeface="Calibri" panose="020F0502020204030204" pitchFamily="34" charset="0"/>
              </a:rPr>
              <a:t>Statewide Impact + Speed to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41402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xt Slide">
  <a:themeElements>
    <a:clrScheme name="PYA PPT Theme">
      <a:dk1>
        <a:srgbClr val="54656C"/>
      </a:dk1>
      <a:lt1>
        <a:srgbClr val="FFFFFF"/>
      </a:lt1>
      <a:dk2>
        <a:srgbClr val="165587"/>
      </a:dk2>
      <a:lt2>
        <a:srgbClr val="FEFFFF"/>
      </a:lt2>
      <a:accent1>
        <a:srgbClr val="165587"/>
      </a:accent1>
      <a:accent2>
        <a:srgbClr val="00791C"/>
      </a:accent2>
      <a:accent3>
        <a:srgbClr val="02BDE3"/>
      </a:accent3>
      <a:accent4>
        <a:srgbClr val="56AA1C"/>
      </a:accent4>
      <a:accent5>
        <a:srgbClr val="B9DFE1"/>
      </a:accent5>
      <a:accent6>
        <a:srgbClr val="CDE957"/>
      </a:accent6>
      <a:hlink>
        <a:srgbClr val="0054A0"/>
      </a:hlink>
      <a:folHlink>
        <a:srgbClr val="A8B3B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 bwMode="gray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algn="l" defTabSz="1463675">
          <a:defRPr sz="1400" dirty="0" smtClean="0">
            <a:latin typeface="+mn-lt"/>
          </a:defRPr>
        </a:defPPr>
      </a:lstStyle>
    </a:spDef>
    <a:lnDef>
      <a:spPr bwMode="gray">
        <a:solidFill>
          <a:schemeClr val="accent1"/>
        </a:solidFill>
        <a:ln w="19050" cap="flat" cmpd="sng" algn="ctr">
          <a:solidFill>
            <a:schemeClr val="accent3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  <a:txDef>
      <a:spPr bwMode="gray">
        <a:noFill/>
      </a:spPr>
      <a:bodyPr wrap="square" lIns="45720" rIns="45720" rtlCol="0">
        <a:noAutofit/>
      </a:bodyPr>
      <a:lstStyle>
        <a:defPPr algn="l">
          <a:spcBef>
            <a:spcPts val="400"/>
          </a:spcBef>
          <a:defRPr sz="140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04.10.24 HRR #68 Medicare Advantage" id="{B8426552-9E7F-451B-9126-B676457D8C19}" vid="{55348464-7960-46AC-A63E-D17057537E8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ABCO Member PPT Template">
      <a:dk1>
        <a:srgbClr val="000000"/>
      </a:dk1>
      <a:lt1>
        <a:srgbClr val="FFFFFF"/>
      </a:lt1>
      <a:dk2>
        <a:srgbClr val="097ABF"/>
      </a:dk2>
      <a:lt2>
        <a:srgbClr val="BFBFBF"/>
      </a:lt2>
      <a:accent1>
        <a:srgbClr val="C6D9F0"/>
      </a:accent1>
      <a:accent2>
        <a:srgbClr val="74B0E2"/>
      </a:accent2>
      <a:accent3>
        <a:srgbClr val="097ABF"/>
      </a:accent3>
      <a:accent4>
        <a:srgbClr val="20598C"/>
      </a:accent4>
      <a:accent5>
        <a:srgbClr val="000000"/>
      </a:accent5>
      <a:accent6>
        <a:srgbClr val="9E0000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ABCO Member PPT Template">
      <a:dk1>
        <a:srgbClr val="000000"/>
      </a:dk1>
      <a:lt1>
        <a:srgbClr val="FFFFFF"/>
      </a:lt1>
      <a:dk2>
        <a:srgbClr val="097ABF"/>
      </a:dk2>
      <a:lt2>
        <a:srgbClr val="BFBFBF"/>
      </a:lt2>
      <a:accent1>
        <a:srgbClr val="C6D9F0"/>
      </a:accent1>
      <a:accent2>
        <a:srgbClr val="74B0E2"/>
      </a:accent2>
      <a:accent3>
        <a:srgbClr val="097ABF"/>
      </a:accent3>
      <a:accent4>
        <a:srgbClr val="20598C"/>
      </a:accent4>
      <a:accent5>
        <a:srgbClr val="000000"/>
      </a:accent5>
      <a:accent6>
        <a:srgbClr val="9E0000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dcae8101-c92d-480c-bc43-c6761ccccc5a}" enabled="0" method="" siteId="{dcae8101-c92d-480c-bc43-c6761ccccc5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7168</TotalTime>
  <Words>1308</Words>
  <Application>Microsoft Office PowerPoint</Application>
  <PresentationFormat>Widescreen</PresentationFormat>
  <Paragraphs>126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Garamond</vt:lpstr>
      <vt:lpstr>Helvetica Neue</vt:lpstr>
      <vt:lpstr>Wingdings</vt:lpstr>
      <vt:lpstr>Text Slide</vt:lpstr>
      <vt:lpstr>Custom Design</vt:lpstr>
      <vt:lpstr>PowerPoint Presentation</vt:lpstr>
      <vt:lpstr>PowerPoint Presentation</vt:lpstr>
      <vt:lpstr>Rural Health Transformation Program</vt:lpstr>
      <vt:lpstr>Kansas Plan Objectives</vt:lpstr>
      <vt:lpstr>Kansas Plan Initiatives</vt:lpstr>
      <vt:lpstr>Funding Restrictions </vt:lpstr>
      <vt:lpstr>Kansas Plan Implementation</vt:lpstr>
      <vt:lpstr>Budget Year 1 (BY1)</vt:lpstr>
      <vt:lpstr>Six Priority Programs Statewide Impact + Speed to Implementation</vt:lpstr>
      <vt:lpstr>Six Priority Programs Statewide Impact + Speed to Implementation</vt:lpstr>
      <vt:lpstr>Immediate 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Lori Robbins Smith</dc:creator>
  <cp:lastModifiedBy>Robert Moser</cp:lastModifiedBy>
  <cp:revision>44</cp:revision>
  <cp:lastPrinted>2019-04-09T17:51:16Z</cp:lastPrinted>
  <dcterms:created xsi:type="dcterms:W3CDTF">2024-03-26T21:06:19Z</dcterms:created>
  <dcterms:modified xsi:type="dcterms:W3CDTF">2026-01-25T18:46:27Z</dcterms:modified>
</cp:coreProperties>
</file>