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7" r:id="rId4"/>
  </p:sldMasterIdLst>
  <p:notesMasterIdLst>
    <p:notesMasterId r:id="rId13"/>
  </p:notesMasterIdLst>
  <p:handoutMasterIdLst>
    <p:handoutMasterId r:id="rId14"/>
  </p:handoutMasterIdLst>
  <p:sldIdLst>
    <p:sldId id="289" r:id="rId5"/>
    <p:sldId id="306" r:id="rId6"/>
    <p:sldId id="320" r:id="rId7"/>
    <p:sldId id="261" r:id="rId8"/>
    <p:sldId id="321" r:id="rId9"/>
    <p:sldId id="322" r:id="rId10"/>
    <p:sldId id="311" r:id="rId11"/>
    <p:sldId id="312" r:id="rId1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00000000-0000-0000-0000-000000000000}" name="Author" initials="A" userId="Author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9DCAF9ED-07DC-4A11-8D7F-57B35C25682E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ABFCF23-3B69-468F-B69F-88F6DE6A72F2}" styleName="Medium Style 1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BDBED569-4797-4DF1-A0F4-6AAB3CD982D8}" styleName="Light Style 3 - Accent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284E427A-3D55-4303-BF80-6455036E1DE7}" styleName="Themed Style 1 - Acc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9DCAF9ED-07DC-4A11-8D7F-57B35C25682E}" styleName="Medium Style 1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1E171933-4619-4E11-9A3F-F7608DF75F80}" styleName="Medium Style 1 - Accent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ED083AE6-46FA-4A59-8FB0-9F97EB10719F}" styleName="Light Style 3 - Accent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90" autoAdjust="0"/>
    <p:restoredTop sz="94694" autoAdjust="0"/>
  </p:normalViewPr>
  <p:slideViewPr>
    <p:cSldViewPr snapToGrid="0">
      <p:cViewPr varScale="1">
        <p:scale>
          <a:sx n="86" d="100"/>
          <a:sy n="86" d="100"/>
        </p:scale>
        <p:origin x="466" y="53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1757"/>
    </p:cViewPr>
  </p:sorterViewPr>
  <p:notesViewPr>
    <p:cSldViewPr snapToGrid="0">
      <p:cViewPr>
        <p:scale>
          <a:sx n="1" d="2"/>
          <a:sy n="1" d="2"/>
        </p:scale>
        <p:origin x="3480" y="55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microsoft.com/office/2018/10/relationships/authors" Target="author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3976AB79-C677-3DB7-78CF-9305D5861483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13AB137-CEA6-0244-F12B-1ECC21172D00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DC994AA-C437-4EF4-8BEF-0B832D7FA420}" type="datetimeFigureOut">
              <a:rPr lang="en-US" smtClean="0"/>
              <a:t>1/27/2026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868EC96-C6CC-F2AF-D90F-143F4D20A07A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202786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8B16356-3B28-4AAF-8099-7941810E2475}" type="datetimeFigureOut">
              <a:rPr lang="en-US" smtClean="0"/>
              <a:t>1/27/2026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C5DA344-5FA2-43F7-9D95-CA56C82B08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576293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C5DA344-5FA2-43F7-9D95-CA56C82B080A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544459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C5DA344-5FA2-43F7-9D95-CA56C82B080A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434966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9FCF3E-97D6-3F61-647C-B6151BD1266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EA7EF74-14B3-3C21-3E26-7FEB7F7B956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3E73F23-593A-BBBC-D108-2AE188A72A4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83D5024-1AAC-17C3-25E7-8706B4B52DF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C5DA344-5FA2-43F7-9D95-CA56C82B080A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28773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C5DA344-5FA2-43F7-9D95-CA56C82B080A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844026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F8CE184-341A-4319-ED8F-7380783EF22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1B9DF54-35E7-4091-8793-472A3A71631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F40AC77-BC9C-81FC-B2F0-F8A7D22BAF9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44FA4A3-644B-7FF7-24DB-05F18B72208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C5DA344-5FA2-43F7-9D95-CA56C82B080A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14503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FFF42F8-AB50-E7AA-5F23-58C3F8428F5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AB44A1F-A94B-0217-2EC2-89B194E805A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EB0311D-0B2D-6921-27EA-17610D2E4D8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0B3DC66-F3DD-1B4C-6797-56666A4E28D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C5DA344-5FA2-43F7-9D95-CA56C82B080A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039101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7C89B32-F17F-1C28-12CB-62B8C4AA09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538985F-A8CC-AD1A-46CF-DAD5EE00B92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25ED37E-A6C2-3030-DA0D-8A777BB3E4E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C171C79-0BFB-595C-9CB9-BBF3BC5F642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C5DA344-5FA2-43F7-9D95-CA56C82B080A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615031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4FE8F8B-8BB6-D53D-AF84-18B18D897CF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C431DAA-172F-0E26-523E-E829BED95BA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E3C8AD3-C9CB-59BC-35DF-BCA1C40FF43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EEA22A3-4D10-E18B-EDBE-8990F74639F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C5DA344-5FA2-43F7-9D95-CA56C82B080A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265283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BB0DB3-A8FF-4ABB-9E2E-D960422260E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3025308"/>
          </a:xfrm>
        </p:spPr>
        <p:txBody>
          <a:bodyPr anchor="b">
            <a:normAutofit/>
          </a:bodyPr>
          <a:lstStyle>
            <a:lvl1pPr algn="ctr">
              <a:defRPr sz="6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BEE0618-75D7-410F-859C-CDF53BC53E8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386729"/>
            <a:ext cx="9144000" cy="1135529"/>
          </a:xfrm>
        </p:spPr>
        <p:txBody>
          <a:bodyPr>
            <a:normAutofit/>
          </a:bodyPr>
          <a:lstStyle>
            <a:lvl1pPr marL="0" indent="0" algn="ctr">
              <a:lnSpc>
                <a:spcPct val="120000"/>
              </a:lnSpc>
              <a:buNone/>
              <a:defRPr sz="1800" b="1" cap="all" spc="3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5237F11-76DB-4DD9-9747-3F38D05BA0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D8061D-18C3-4F4F-85EF-561633F58754}" type="datetimeFigureOut">
              <a:rPr lang="en-US" smtClean="0"/>
              <a:t>1/27/2026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059F581-81B0-44B3-ABA5-A25CA4BAE4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C10D591-ADCF-4300-8282-72AE357F3D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D12358-51D2-46B3-9BDE-DF29528B94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15657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3E5C77-55F8-4677-A96C-E6D3F5545D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9A064EF-ADDA-4943-8F87-A7469D79975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6B0D493-D1E7-4358-95E9-B5B80A49E6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D8061D-18C3-4F4F-85EF-561633F58754}" type="datetimeFigureOut">
              <a:rPr lang="en-US" smtClean="0"/>
              <a:t>1/27/2026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6E98326-3276-4B9E-960F-10C6677BFA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D4C3AC2-288D-4FEE-BF80-0EAEDDFAB0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D12358-51D2-46B3-9BDE-DF29528B94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189588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3333C6A-5417-40BD-BF7A-94058322377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43BCB45-B343-46F6-9718-AA0D68CED1F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FBDA2A4-FD34-4E17-908F-4367B1E644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D8061D-18C3-4F4F-85EF-561633F58754}" type="datetimeFigureOut">
              <a:rPr lang="en-US" smtClean="0"/>
              <a:t>1/27/2026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3B87AE3-776D-451D-AA52-C06B747248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AA0C4D5-BE1E-4D6A-9196-E0F9E42B2E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D12358-51D2-46B3-9BDE-DF29528B94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22143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only">
    <p:bg>
      <p:bgPr>
        <a:solidFill>
          <a:schemeClr val="accent3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74AAEB19-4B49-2801-9B15-7682CDF04C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 flipH="1">
            <a:off x="0" y="0"/>
            <a:ext cx="3119718" cy="685800"/>
          </a:xfrm>
          <a:prstGeom prst="line">
            <a:avLst/>
          </a:prstGeom>
          <a:ln w="12700">
            <a:solidFill>
              <a:schemeClr val="accent3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FD23C3EC-28B3-4644-8BE5-3288734B46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 flipH="1">
            <a:off x="0" y="0"/>
            <a:ext cx="903768" cy="6543675"/>
          </a:xfrm>
          <a:prstGeom prst="line">
            <a:avLst/>
          </a:prstGeom>
          <a:ln w="12700">
            <a:solidFill>
              <a:schemeClr val="accent3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itle 1">
            <a:extLst>
              <a:ext uri="{FF2B5EF4-FFF2-40B4-BE49-F238E27FC236}">
                <a16:creationId xmlns:a16="http://schemas.microsoft.com/office/drawing/2014/main" id="{2E8C189B-2E00-67DA-E342-3440F5EBB4CE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57468" y="486137"/>
            <a:ext cx="5427584" cy="3599727"/>
          </a:xfrm>
        </p:spPr>
        <p:txBody>
          <a:bodyPr anchor="b" anchorCtr="0">
            <a:noAutofit/>
          </a:bodyPr>
          <a:lstStyle>
            <a:lvl1pPr algn="l">
              <a:defRPr sz="4400" cap="all" baseline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B64FCBF4-90E6-FFAA-143D-3A01CE52569B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5624774" y="-6713"/>
            <a:ext cx="6578801" cy="6894576"/>
          </a:xfrm>
          <a:custGeom>
            <a:avLst/>
            <a:gdLst>
              <a:gd name="connsiteX0" fmla="*/ 0 w 6613525"/>
              <a:gd name="connsiteY0" fmla="*/ 0 h 6858000"/>
              <a:gd name="connsiteX1" fmla="*/ 6613525 w 6613525"/>
              <a:gd name="connsiteY1" fmla="*/ 0 h 6858000"/>
              <a:gd name="connsiteX2" fmla="*/ 6613525 w 6613525"/>
              <a:gd name="connsiteY2" fmla="*/ 6858000 h 6858000"/>
              <a:gd name="connsiteX3" fmla="*/ 0 w 6613525"/>
              <a:gd name="connsiteY3" fmla="*/ 6858000 h 6858000"/>
              <a:gd name="connsiteX4" fmla="*/ 0 w 6613525"/>
              <a:gd name="connsiteY4" fmla="*/ 0 h 6858000"/>
              <a:gd name="connsiteX0" fmla="*/ 1875099 w 6613525"/>
              <a:gd name="connsiteY0" fmla="*/ 0 h 6858000"/>
              <a:gd name="connsiteX1" fmla="*/ 6613525 w 6613525"/>
              <a:gd name="connsiteY1" fmla="*/ 0 h 6858000"/>
              <a:gd name="connsiteX2" fmla="*/ 6613525 w 6613525"/>
              <a:gd name="connsiteY2" fmla="*/ 6858000 h 6858000"/>
              <a:gd name="connsiteX3" fmla="*/ 0 w 6613525"/>
              <a:gd name="connsiteY3" fmla="*/ 6858000 h 6858000"/>
              <a:gd name="connsiteX4" fmla="*/ 1875099 w 6613525"/>
              <a:gd name="connsiteY4" fmla="*/ 0 h 6858000"/>
              <a:gd name="connsiteX0" fmla="*/ 1840375 w 6578801"/>
              <a:gd name="connsiteY0" fmla="*/ 0 h 6869575"/>
              <a:gd name="connsiteX1" fmla="*/ 6578801 w 6578801"/>
              <a:gd name="connsiteY1" fmla="*/ 0 h 6869575"/>
              <a:gd name="connsiteX2" fmla="*/ 6578801 w 6578801"/>
              <a:gd name="connsiteY2" fmla="*/ 6858000 h 6869575"/>
              <a:gd name="connsiteX3" fmla="*/ 0 w 6578801"/>
              <a:gd name="connsiteY3" fmla="*/ 6869575 h 6869575"/>
              <a:gd name="connsiteX4" fmla="*/ 1840375 w 6578801"/>
              <a:gd name="connsiteY4" fmla="*/ 0 h 68695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578801" h="6869575">
                <a:moveTo>
                  <a:pt x="1840375" y="0"/>
                </a:moveTo>
                <a:lnTo>
                  <a:pt x="6578801" y="0"/>
                </a:lnTo>
                <a:lnTo>
                  <a:pt x="6578801" y="6858000"/>
                </a:lnTo>
                <a:lnTo>
                  <a:pt x="0" y="6869575"/>
                </a:lnTo>
                <a:lnTo>
                  <a:pt x="1840375" y="0"/>
                </a:lnTo>
                <a:close/>
              </a:path>
            </a:pathLst>
          </a:custGeom>
        </p:spPr>
        <p:txBody>
          <a:bodyPr tIns="274320" rIns="274320">
            <a:normAutofit/>
          </a:bodyPr>
          <a:lstStyle>
            <a:lvl1pPr marL="0" indent="0" algn="r">
              <a:buNone/>
              <a:defRPr sz="200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724014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nten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>
            <a:extLst>
              <a:ext uri="{FF2B5EF4-FFF2-40B4-BE49-F238E27FC236}">
                <a16:creationId xmlns:a16="http://schemas.microsoft.com/office/drawing/2014/main" id="{E1BBEEFE-AE8A-8083-54B6-DBE9BC0E9F1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-42863" y="0"/>
            <a:ext cx="4658392" cy="6858000"/>
          </a:xfrm>
          <a:custGeom>
            <a:avLst/>
            <a:gdLst>
              <a:gd name="connsiteX0" fmla="*/ 0 w 4658392"/>
              <a:gd name="connsiteY0" fmla="*/ 0 h 6858000"/>
              <a:gd name="connsiteX1" fmla="*/ 4658392 w 4658392"/>
              <a:gd name="connsiteY1" fmla="*/ 0 h 6858000"/>
              <a:gd name="connsiteX2" fmla="*/ 2820797 w 4658392"/>
              <a:gd name="connsiteY2" fmla="*/ 6858000 h 6858000"/>
              <a:gd name="connsiteX3" fmla="*/ 0 w 4658392"/>
              <a:gd name="connsiteY3" fmla="*/ 6858000 h 6858000"/>
              <a:gd name="connsiteX4" fmla="*/ 0 w 4658392"/>
              <a:gd name="connsiteY4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658392" h="6858000">
                <a:moveTo>
                  <a:pt x="0" y="0"/>
                </a:moveTo>
                <a:lnTo>
                  <a:pt x="4658392" y="0"/>
                </a:lnTo>
                <a:lnTo>
                  <a:pt x="2820797" y="6858000"/>
                </a:ln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E64FF31D-04D7-B1F4-53B1-AA4170602E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 flipH="1" flipV="1">
            <a:off x="-42863" y="5791200"/>
            <a:ext cx="6286501" cy="1066801"/>
          </a:xfrm>
          <a:prstGeom prst="line">
            <a:avLst/>
          </a:prstGeom>
          <a:ln w="12700">
            <a:solidFill>
              <a:schemeClr val="accent3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D9F040EF-92FF-AEA1-BBA6-A4B739E1194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 flipH="1">
            <a:off x="0" y="0"/>
            <a:ext cx="3119718" cy="685800"/>
          </a:xfrm>
          <a:prstGeom prst="line">
            <a:avLst/>
          </a:prstGeom>
          <a:ln w="12700">
            <a:solidFill>
              <a:schemeClr val="accent3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ECA59A84-C321-FDF9-555F-1FB322EBBC7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 flipH="1">
            <a:off x="0" y="0"/>
            <a:ext cx="903768" cy="6543675"/>
          </a:xfrm>
          <a:prstGeom prst="line">
            <a:avLst/>
          </a:prstGeom>
          <a:ln w="12700">
            <a:solidFill>
              <a:schemeClr val="accent3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id="{F657BD59-35CC-9BB3-8621-6FA3356F81A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509286"/>
            <a:ext cx="3200400" cy="5617193"/>
          </a:xfrm>
        </p:spPr>
        <p:txBody>
          <a:bodyPr>
            <a:noAutofit/>
          </a:bodyPr>
          <a:lstStyle/>
          <a:p>
            <a:r>
              <a:rPr lang="en-US" dirty="0"/>
              <a:t>Click to add title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772710C-A212-1B12-06CD-FA2A14F89D68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5023412" y="509286"/>
            <a:ext cx="4328932" cy="5617194"/>
          </a:xfrm>
        </p:spPr>
        <p:txBody>
          <a:bodyPr anchor="ctr" anchorCtr="0">
            <a:normAutofit/>
          </a:bodyPr>
          <a:lstStyle>
            <a:lvl1pPr marL="0" indent="0">
              <a:lnSpc>
                <a:spcPct val="150000"/>
              </a:lnSpc>
              <a:spcBef>
                <a:spcPts val="1000"/>
              </a:spcBef>
              <a:buNone/>
              <a:defRPr sz="1800"/>
            </a:lvl1pPr>
            <a:lvl2pPr marL="457200" indent="0">
              <a:lnSpc>
                <a:spcPct val="150000"/>
              </a:lnSpc>
              <a:spcBef>
                <a:spcPts val="1000"/>
              </a:spcBef>
              <a:buNone/>
              <a:defRPr sz="1600"/>
            </a:lvl2pPr>
            <a:lvl3pPr marL="914400" indent="0">
              <a:lnSpc>
                <a:spcPct val="150000"/>
              </a:lnSpc>
              <a:spcBef>
                <a:spcPts val="1000"/>
              </a:spcBef>
              <a:buNone/>
              <a:defRPr sz="1400"/>
            </a:lvl3pPr>
            <a:lvl4pPr marL="1371600" indent="0">
              <a:lnSpc>
                <a:spcPct val="150000"/>
              </a:lnSpc>
              <a:spcBef>
                <a:spcPts val="1000"/>
              </a:spcBef>
              <a:buNone/>
              <a:defRPr sz="1200"/>
            </a:lvl4pPr>
            <a:lvl5pPr marL="1828800" indent="0">
              <a:lnSpc>
                <a:spcPct val="150000"/>
              </a:lnSpc>
              <a:spcBef>
                <a:spcPts val="1000"/>
              </a:spcBef>
              <a:buNone/>
              <a:defRPr sz="1200"/>
            </a:lvl5pPr>
          </a:lstStyle>
          <a:p>
            <a:pPr lvl="0"/>
            <a:r>
              <a:rPr lang="en-US" dirty="0"/>
              <a:t>Click to add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760CD5A6-A0E4-A658-65B1-0D6C0533166A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9548813" y="-22860"/>
            <a:ext cx="2651760" cy="6903720"/>
          </a:xfrm>
        </p:spPr>
        <p:txBody>
          <a:bodyPr lIns="182880" tIns="274320" rIns="182880">
            <a:normAutofit/>
          </a:bodyPr>
          <a:lstStyle>
            <a:lvl1pPr marL="0" indent="0" algn="ctr">
              <a:buNone/>
              <a:defRPr sz="200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C56EB0F-63C8-5F75-A333-3413A9DC6F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D8061D-18C3-4F4F-85EF-561633F58754}" type="datetimeFigureOut">
              <a:rPr lang="en-US" smtClean="0"/>
              <a:t>1/27/2026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D4DE333-25B4-E092-1CC4-C3D20BA251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F1AF200-E81F-A326-0EDB-4B93C71D9B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D12358-51D2-46B3-9BDE-DF29528B94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500566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ntent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66CBD635-4863-B127-5668-D2C7DA8CDE9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 flipH="1" flipV="1">
            <a:off x="-42863" y="5791200"/>
            <a:ext cx="6286501" cy="1066801"/>
          </a:xfrm>
          <a:prstGeom prst="line">
            <a:avLst/>
          </a:prstGeom>
          <a:ln w="12700">
            <a:solidFill>
              <a:schemeClr val="accent3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A1629720-DD91-8012-686D-AABA439870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 flipH="1">
            <a:off x="10911820" y="0"/>
            <a:ext cx="913577" cy="6858000"/>
          </a:xfrm>
          <a:prstGeom prst="line">
            <a:avLst/>
          </a:prstGeom>
          <a:ln w="12700">
            <a:solidFill>
              <a:schemeClr val="accent3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id="{F657BD59-35CC-9BB3-8621-6FA3356F81A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970117" y="185195"/>
            <a:ext cx="6930838" cy="1505493"/>
          </a:xfrm>
        </p:spPr>
        <p:txBody>
          <a:bodyPr anchor="b" anchorCtr="0">
            <a:noAutofit/>
          </a:bodyPr>
          <a:lstStyle>
            <a:lvl1pPr>
              <a:defRPr sz="3600"/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1FB27827-7491-B1C2-D9C5-975A9FF66EC1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-18788" y="-22860"/>
            <a:ext cx="3291840" cy="6903720"/>
          </a:xfrm>
        </p:spPr>
        <p:txBody>
          <a:bodyPr lIns="182880" tIns="274320" rIns="182880">
            <a:normAutofit/>
          </a:bodyPr>
          <a:lstStyle>
            <a:lvl1pPr marL="0" indent="0" algn="ctr">
              <a:buNone/>
              <a:defRPr sz="200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1" name="Content Placeholder 3">
            <a:extLst>
              <a:ext uri="{FF2B5EF4-FFF2-40B4-BE49-F238E27FC236}">
                <a16:creationId xmlns:a16="http://schemas.microsoft.com/office/drawing/2014/main" id="{7D4D4555-A25D-09B6-36AF-5977189F2DDE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3970116" y="2022395"/>
            <a:ext cx="6941703" cy="4297680"/>
          </a:xfrm>
        </p:spPr>
        <p:txBody>
          <a:bodyPr>
            <a:normAutofit/>
          </a:bodyPr>
          <a:lstStyle>
            <a:lvl1pPr marL="228600" indent="-228600">
              <a:spcBef>
                <a:spcPts val="1000"/>
              </a:spcBef>
              <a:spcAft>
                <a:spcPts val="1500"/>
              </a:spcAft>
              <a:buFont typeface="Arial" panose="020B0604020202020204" pitchFamily="34" charset="0"/>
              <a:buChar char="•"/>
              <a:defRPr sz="1800"/>
            </a:lvl1pPr>
            <a:lvl2pPr>
              <a:spcBef>
                <a:spcPts val="1000"/>
              </a:spcBef>
              <a:spcAft>
                <a:spcPts val="1500"/>
              </a:spcAft>
              <a:defRPr sz="1800"/>
            </a:lvl2pPr>
            <a:lvl3pPr>
              <a:spcBef>
                <a:spcPts val="1000"/>
              </a:spcBef>
              <a:spcAft>
                <a:spcPts val="1500"/>
              </a:spcAft>
              <a:defRPr sz="1800"/>
            </a:lvl3pPr>
            <a:lvl4pPr>
              <a:spcBef>
                <a:spcPts val="1000"/>
              </a:spcBef>
              <a:spcAft>
                <a:spcPts val="1500"/>
              </a:spcAft>
              <a:defRPr sz="1800"/>
            </a:lvl4pPr>
            <a:lvl5pPr>
              <a:spcBef>
                <a:spcPts val="1000"/>
              </a:spcBef>
              <a:spcAft>
                <a:spcPts val="1500"/>
              </a:spcAft>
              <a:defRPr sz="1800"/>
            </a:lvl5pPr>
          </a:lstStyle>
          <a:p>
            <a:pPr lvl="0"/>
            <a:r>
              <a:rPr lang="en-US" dirty="0"/>
              <a:t>Click to add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1923740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D75558-A264-444E-829B-51AAE6B4BF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08D9373-37D1-4135-8D34-755E139F79D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lnSpc>
                <a:spcPct val="100000"/>
              </a:lnSpc>
              <a:defRPr/>
            </a:lvl1pPr>
            <a:lvl2pPr>
              <a:lnSpc>
                <a:spcPct val="100000"/>
              </a:lnSpc>
              <a:defRPr/>
            </a:lvl2pPr>
            <a:lvl3pPr>
              <a:lnSpc>
                <a:spcPct val="100000"/>
              </a:lnSpc>
              <a:defRPr/>
            </a:lvl3pPr>
            <a:lvl4pPr>
              <a:lnSpc>
                <a:spcPct val="100000"/>
              </a:lnSpc>
              <a:defRPr/>
            </a:lvl4pPr>
            <a:lvl5pPr>
              <a:lnSpc>
                <a:spcPct val="100000"/>
              </a:lnSpc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55E4A6B-1966-4E57-9FB8-8B111E97BC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D8061D-18C3-4F4F-85EF-561633F58754}" type="datetimeFigureOut">
              <a:rPr lang="en-US" smtClean="0"/>
              <a:t>1/27/2026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33FC3DD-F2BE-41FF-895B-00129AAB15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91F830C-8424-4FAF-A011-605AE1D147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D12358-51D2-46B3-9BDE-DF29528B94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78958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0A1BE8-ECC1-4027-B16E-C7BECCA9DF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246C7E1-471A-46AA-8068-98E68C0C207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F7C9F8F-EC48-4D16-B4C6-023A7B607B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D8061D-18C3-4F4F-85EF-561633F58754}" type="datetimeFigureOut">
              <a:rPr lang="en-US" smtClean="0"/>
              <a:t>1/27/2026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79FA5B3-F726-417B-932A-B93E0C8F5A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77D21F1-1A24-43EA-AB09-3024C491E8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D12358-51D2-46B3-9BDE-DF29528B94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56388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E16569-B648-4D50-BEB8-E8DAE24D68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40831B3-A1FD-470C-BEEE-4CFB441502D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924493"/>
            <a:ext cx="5181600" cy="425247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1F34A17-C244-438C-9AE3-FB9B3CE3BD8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924493"/>
            <a:ext cx="5181600" cy="425247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4CFA3AA-3FC1-4B98-8F99-1726F1AC0A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D8061D-18C3-4F4F-85EF-561633F58754}" type="datetimeFigureOut">
              <a:rPr lang="en-US" smtClean="0"/>
              <a:t>1/27/2026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CE10883-BACC-41A1-9067-ECFDB937D7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27660A2-13C9-4432-A6EB-A4FF3D78F1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D12358-51D2-46B3-9BDE-DF29528B94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81215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97C843-C993-4E9C-80DD-3620816E56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D91A8E3-B066-4511-9C6E-A3435B64DD8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734325"/>
            <a:ext cx="5157787" cy="823912"/>
          </a:xfrm>
        </p:spPr>
        <p:txBody>
          <a:bodyPr anchor="b">
            <a:normAutofit/>
          </a:bodyPr>
          <a:lstStyle>
            <a:lvl1pPr marL="0" indent="0">
              <a:buNone/>
              <a:defRPr sz="2000" b="1" cap="all" spc="300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6E86B63-4102-4802-94D7-F138F80F3E1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58237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C924765-08A7-4A60-86DC-DC420F60BBA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734325"/>
            <a:ext cx="5183188" cy="823912"/>
          </a:xfrm>
        </p:spPr>
        <p:txBody>
          <a:bodyPr anchor="b">
            <a:normAutofit/>
          </a:bodyPr>
          <a:lstStyle>
            <a:lvl1pPr marL="0" indent="0">
              <a:buNone/>
              <a:defRPr sz="2000" b="1" cap="all" spc="300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4AA2795-EFB6-4000-8F25-FBB62646C0C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58237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C942CFB-FE12-494A-9C41-3CB90F07BD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D8061D-18C3-4F4F-85EF-561633F58754}" type="datetimeFigureOut">
              <a:rPr lang="en-US" smtClean="0"/>
              <a:t>1/27/2026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C3A07E3-59E1-4EBD-9687-4B6ABE96AC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CF7BB23-7539-4674-8B66-ACEFF94686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D12358-51D2-46B3-9BDE-DF29528B94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72086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5841DB-C73C-4968-B434-A6AA14DAF6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08152BF-92C7-4BF5-A9DB-16A0BF0F5F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D8061D-18C3-4F4F-85EF-561633F58754}" type="datetimeFigureOut">
              <a:rPr lang="en-US" smtClean="0"/>
              <a:t>1/27/2026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1289DB7-F492-4037-A439-D70F7E5565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FFA96F1-8B8A-4E83-B3C2-E10DE522AD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D12358-51D2-46B3-9BDE-DF29528B94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98264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8031033-9688-463F-9614-47F2F5BC6B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D8061D-18C3-4F4F-85EF-561633F58754}" type="datetimeFigureOut">
              <a:rPr lang="en-US" smtClean="0"/>
              <a:t>1/27/2026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85B8DB2-C14B-45AC-ACAF-8702DF59C6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001DA57-8D4E-4075-9460-4F03DF8AAB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D12358-51D2-46B3-9BDE-DF29528B94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28312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2CBE2C-9DAA-489D-AC88-15CBBA8A9B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EE124BE-E494-445A-A4FB-A2A8F28F0C1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F2446DE-9A32-4774-9F7C-86678CA90EA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400115D-61B3-46D0-B4D3-30C374B526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D8061D-18C3-4F4F-85EF-561633F58754}" type="datetimeFigureOut">
              <a:rPr lang="en-US" smtClean="0"/>
              <a:t>1/27/2026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F3C2AFC-D0F8-469F-B1E0-123C2E066E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8B9BCDA-9EF7-4531-8021-AF7B307515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D12358-51D2-46B3-9BDE-DF29528B94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99839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0AE558-F89F-4688-94E5-77F37D49F1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BCD35AF-8CA2-49BB-BAE9-F29A0186EC6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05CAA98-55BD-4118-A8AF-D6030607842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ABFF4C5-82A8-4AD8-B7E2-2882F65768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D8061D-18C3-4F4F-85EF-561633F58754}" type="datetimeFigureOut">
              <a:rPr lang="en-US" smtClean="0"/>
              <a:t>1/27/2026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860B401-B64F-417B-8AD6-581A22E5E0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F24BD4C-7149-44BF-8150-F72CAA95A5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D12358-51D2-46B3-9BDE-DF29528B94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96634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4436E0F2-A64B-471E-93C0-8DFE08CC57C8}"/>
              </a:ext>
            </a:extLst>
          </p:cNvPr>
          <p:cNvCxnSpPr>
            <a:cxnSpLocks/>
          </p:cNvCxnSpPr>
          <p:nvPr/>
        </p:nvCxnSpPr>
        <p:spPr>
          <a:xfrm flipH="1">
            <a:off x="0" y="0"/>
            <a:ext cx="3119718" cy="685800"/>
          </a:xfrm>
          <a:prstGeom prst="line">
            <a:avLst/>
          </a:prstGeom>
          <a:ln w="12700">
            <a:solidFill>
              <a:schemeClr val="accent2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DC1E3AB1-2A8C-4607-9FAE-D8BDB280FE1A}"/>
              </a:ext>
            </a:extLst>
          </p:cNvPr>
          <p:cNvCxnSpPr>
            <a:cxnSpLocks/>
          </p:cNvCxnSpPr>
          <p:nvPr/>
        </p:nvCxnSpPr>
        <p:spPr>
          <a:xfrm flipH="1">
            <a:off x="0" y="0"/>
            <a:ext cx="903768" cy="6543675"/>
          </a:xfrm>
          <a:prstGeom prst="line">
            <a:avLst/>
          </a:prstGeom>
          <a:ln w="12700">
            <a:solidFill>
              <a:schemeClr val="accent2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26D66059-832F-40B6-A35F-F56C8F38A1E7}"/>
              </a:ext>
            </a:extLst>
          </p:cNvPr>
          <p:cNvCxnSpPr>
            <a:cxnSpLocks/>
          </p:cNvCxnSpPr>
          <p:nvPr/>
        </p:nvCxnSpPr>
        <p:spPr>
          <a:xfrm flipH="1" flipV="1">
            <a:off x="-42863" y="5791200"/>
            <a:ext cx="6286501" cy="1066801"/>
          </a:xfrm>
          <a:prstGeom prst="line">
            <a:avLst/>
          </a:prstGeom>
          <a:ln w="12700">
            <a:solidFill>
              <a:schemeClr val="accent2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A515E2ED-7EA9-448D-83FA-54C3DF9723BD}"/>
              </a:ext>
            </a:extLst>
          </p:cNvPr>
          <p:cNvCxnSpPr>
            <a:cxnSpLocks/>
          </p:cNvCxnSpPr>
          <p:nvPr/>
        </p:nvCxnSpPr>
        <p:spPr>
          <a:xfrm flipH="1">
            <a:off x="8462964" y="5848350"/>
            <a:ext cx="3729036" cy="1009650"/>
          </a:xfrm>
          <a:prstGeom prst="line">
            <a:avLst/>
          </a:prstGeom>
          <a:ln w="12700">
            <a:solidFill>
              <a:schemeClr val="accent2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20595356-EABD-4767-AC9D-EA21FF115EC0}"/>
              </a:ext>
            </a:extLst>
          </p:cNvPr>
          <p:cNvCxnSpPr>
            <a:cxnSpLocks/>
          </p:cNvCxnSpPr>
          <p:nvPr/>
        </p:nvCxnSpPr>
        <p:spPr>
          <a:xfrm flipH="1">
            <a:off x="11543158" y="1647825"/>
            <a:ext cx="648842" cy="5210175"/>
          </a:xfrm>
          <a:prstGeom prst="line">
            <a:avLst/>
          </a:prstGeom>
          <a:ln w="12700">
            <a:solidFill>
              <a:schemeClr val="accent2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28CD9F06-9628-469C-B788-A894E3E08281}"/>
              </a:ext>
            </a:extLst>
          </p:cNvPr>
          <p:cNvCxnSpPr>
            <a:cxnSpLocks/>
          </p:cNvCxnSpPr>
          <p:nvPr/>
        </p:nvCxnSpPr>
        <p:spPr>
          <a:xfrm flipH="1" flipV="1">
            <a:off x="10781554" y="0"/>
            <a:ext cx="1410446" cy="4258340"/>
          </a:xfrm>
          <a:prstGeom prst="line">
            <a:avLst/>
          </a:prstGeom>
          <a:ln w="12700">
            <a:solidFill>
              <a:schemeClr val="accent2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8550A431-0B61-421B-B4B7-24C0CFF0F938}"/>
              </a:ext>
            </a:extLst>
          </p:cNvPr>
          <p:cNvCxnSpPr>
            <a:cxnSpLocks/>
          </p:cNvCxnSpPr>
          <p:nvPr/>
        </p:nvCxnSpPr>
        <p:spPr>
          <a:xfrm flipH="1" flipV="1">
            <a:off x="6529388" y="-4763"/>
            <a:ext cx="5662612" cy="931975"/>
          </a:xfrm>
          <a:prstGeom prst="line">
            <a:avLst/>
          </a:prstGeom>
          <a:ln w="12700">
            <a:solidFill>
              <a:schemeClr val="accent2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75B94C5-D205-4339-B029-5D0FD2E5F3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3000" y="533401"/>
            <a:ext cx="9906000" cy="138215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096DC5C-BD34-4CE4-8AA7-A6A4B9516F8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143000" y="2009554"/>
            <a:ext cx="9906000" cy="402442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1F192A7-D622-449D-9FC2-48FDE4D690F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7337102" y="6398878"/>
            <a:ext cx="4193908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100">
                <a:solidFill>
                  <a:schemeClr val="tx2"/>
                </a:solidFill>
                <a:latin typeface="+mn-lt"/>
              </a:defRPr>
            </a:lvl1pPr>
          </a:lstStyle>
          <a:p>
            <a:fld id="{D6D8061D-18C3-4F4F-85EF-561633F58754}" type="datetimeFigureOut">
              <a:rPr lang="en-US" smtClean="0"/>
              <a:t>1/27/2026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435B93C-2BE9-4847-BFE5-D3CBCC6E948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54429" y="6398878"/>
            <a:ext cx="4497315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200" b="1" spc="30" baseline="0">
                <a:solidFill>
                  <a:schemeClr val="tx2"/>
                </a:solidFill>
                <a:latin typeface="+mj-lt"/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DF70A99-395E-4F22-8AAB-6C7EE743D7D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02477" y="6398878"/>
            <a:ext cx="470887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100">
                <a:solidFill>
                  <a:schemeClr val="tx2"/>
                </a:solidFill>
                <a:latin typeface="+mn-lt"/>
              </a:defRPr>
            </a:lvl1pPr>
          </a:lstStyle>
          <a:p>
            <a:fld id="{CBD12358-51D2-46B3-9BDE-DF29528B94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60651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8" r:id="rId1"/>
    <p:sldLayoutId id="2147483669" r:id="rId2"/>
    <p:sldLayoutId id="2147483670" r:id="rId3"/>
    <p:sldLayoutId id="2147483671" r:id="rId4"/>
    <p:sldLayoutId id="2147483672" r:id="rId5"/>
    <p:sldLayoutId id="2147483673" r:id="rId6"/>
    <p:sldLayoutId id="2147483674" r:id="rId7"/>
    <p:sldLayoutId id="2147483675" r:id="rId8"/>
    <p:sldLayoutId id="2147483676" r:id="rId9"/>
    <p:sldLayoutId id="2147483677" r:id="rId10"/>
    <p:sldLayoutId id="2147483678" r:id="rId11"/>
    <p:sldLayoutId id="2147483679" r:id="rId12"/>
    <p:sldLayoutId id="2147483680" r:id="rId13"/>
    <p:sldLayoutId id="2147483683" r:id="rId1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i="1" kern="1200" cap="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buSzPct val="80000"/>
        <a:buFont typeface="Arial" panose="020B0604020202020204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00000"/>
        </a:lnSpc>
        <a:spcBef>
          <a:spcPts val="500"/>
        </a:spcBef>
        <a:buSzPct val="80000"/>
        <a:buFont typeface="Arial" panose="020B0604020202020204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ts val="500"/>
        </a:spcBef>
        <a:buSzPct val="80000"/>
        <a:buFont typeface="Arial" panose="020B0604020202020204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ts val="500"/>
        </a:spcBef>
        <a:buSzPct val="80000"/>
        <a:buFont typeface="Arial" panose="020B0604020202020204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ts val="500"/>
        </a:spcBef>
        <a:buSzPct val="80000"/>
        <a:buFont typeface="Arial" panose="020B0604020202020204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  <p15:guide id="3" orient="horz" pos="336">
          <p15:clr>
            <a:srgbClr val="F26B43"/>
          </p15:clr>
        </p15:guide>
        <p15:guide id="4" orient="horz" pos="3984">
          <p15:clr>
            <a:srgbClr val="F26B43"/>
          </p15:clr>
        </p15:guide>
        <p15:guide id="5" pos="336">
          <p15:clr>
            <a:srgbClr val="F26B43"/>
          </p15:clr>
        </p15:guide>
        <p15:guide id="6" pos="7344">
          <p15:clr>
            <a:srgbClr val="F26B43"/>
          </p15:clr>
        </p15:guide>
        <p15:guide id="7" pos="720">
          <p15:clr>
            <a:srgbClr val="F26B43"/>
          </p15:clr>
        </p15:guide>
        <p15:guide id="8" pos="696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7" name="Straight Connector 36">
            <a:extLst>
              <a:ext uri="{FF2B5EF4-FFF2-40B4-BE49-F238E27FC236}">
                <a16:creationId xmlns:a16="http://schemas.microsoft.com/office/drawing/2014/main" id="{4436E0F2-A64B-471E-93C0-8DFE08CC57C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0" y="0"/>
            <a:ext cx="3119718" cy="685800"/>
          </a:xfrm>
          <a:prstGeom prst="line">
            <a:avLst/>
          </a:prstGeom>
          <a:ln w="12700">
            <a:solidFill>
              <a:schemeClr val="accent2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Connector 38">
            <a:extLst>
              <a:ext uri="{FF2B5EF4-FFF2-40B4-BE49-F238E27FC236}">
                <a16:creationId xmlns:a16="http://schemas.microsoft.com/office/drawing/2014/main" id="{DC1E3AB1-2A8C-4607-9FAE-D8BDB280FE1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0" y="0"/>
            <a:ext cx="903768" cy="6543675"/>
          </a:xfrm>
          <a:prstGeom prst="line">
            <a:avLst/>
          </a:prstGeom>
          <a:ln w="12700">
            <a:solidFill>
              <a:schemeClr val="accent2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Connector 40">
            <a:extLst>
              <a:ext uri="{FF2B5EF4-FFF2-40B4-BE49-F238E27FC236}">
                <a16:creationId xmlns:a16="http://schemas.microsoft.com/office/drawing/2014/main" id="{26D66059-832F-40B6-A35F-F56C8F38A1E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 flipV="1">
            <a:off x="-42863" y="5791200"/>
            <a:ext cx="6286501" cy="1066801"/>
          </a:xfrm>
          <a:prstGeom prst="line">
            <a:avLst/>
          </a:prstGeom>
          <a:ln w="12700">
            <a:solidFill>
              <a:schemeClr val="accent2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Straight Connector 42">
            <a:extLst>
              <a:ext uri="{FF2B5EF4-FFF2-40B4-BE49-F238E27FC236}">
                <a16:creationId xmlns:a16="http://schemas.microsoft.com/office/drawing/2014/main" id="{A515E2ED-7EA9-448D-83FA-54C3DF9723B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8462964" y="5848350"/>
            <a:ext cx="3729036" cy="1009650"/>
          </a:xfrm>
          <a:prstGeom prst="line">
            <a:avLst/>
          </a:prstGeom>
          <a:ln w="12700">
            <a:solidFill>
              <a:schemeClr val="accent2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Straight Connector 44">
            <a:extLst>
              <a:ext uri="{FF2B5EF4-FFF2-40B4-BE49-F238E27FC236}">
                <a16:creationId xmlns:a16="http://schemas.microsoft.com/office/drawing/2014/main" id="{20595356-EABD-4767-AC9D-EA21FF115EC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11543158" y="1647825"/>
            <a:ext cx="648842" cy="5210175"/>
          </a:xfrm>
          <a:prstGeom prst="line">
            <a:avLst/>
          </a:prstGeom>
          <a:ln w="12700">
            <a:solidFill>
              <a:schemeClr val="accent2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Straight Connector 46">
            <a:extLst>
              <a:ext uri="{FF2B5EF4-FFF2-40B4-BE49-F238E27FC236}">
                <a16:creationId xmlns:a16="http://schemas.microsoft.com/office/drawing/2014/main" id="{28CD9F06-9628-469C-B788-A894E3E082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 flipV="1">
            <a:off x="10781554" y="0"/>
            <a:ext cx="1410446" cy="4258340"/>
          </a:xfrm>
          <a:prstGeom prst="line">
            <a:avLst/>
          </a:prstGeom>
          <a:ln w="12700">
            <a:solidFill>
              <a:schemeClr val="accent2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Straight Connector 48">
            <a:extLst>
              <a:ext uri="{FF2B5EF4-FFF2-40B4-BE49-F238E27FC236}">
                <a16:creationId xmlns:a16="http://schemas.microsoft.com/office/drawing/2014/main" id="{8550A431-0B61-421B-B4B7-24C0CFF0F9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 flipV="1">
            <a:off x="6529388" y="-4763"/>
            <a:ext cx="5662612" cy="931975"/>
          </a:xfrm>
          <a:prstGeom prst="line">
            <a:avLst/>
          </a:prstGeom>
          <a:ln w="12700">
            <a:solidFill>
              <a:schemeClr val="accent2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 useBgFill="1">
        <p:nvSpPr>
          <p:cNvPr id="51" name="Rectangle 50">
            <a:extLst>
              <a:ext uri="{FF2B5EF4-FFF2-40B4-BE49-F238E27FC236}">
                <a16:creationId xmlns:a16="http://schemas.microsoft.com/office/drawing/2014/main" id="{5E4165CA-2930-4841-AFB7-DD41E95F2DE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ED21B7CD-3D69-26B5-8A0B-52A19A6B0A26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343" b="14657"/>
          <a:stretch>
            <a:fillRect/>
          </a:stretch>
        </p:blipFill>
        <p:spPr>
          <a:xfrm>
            <a:off x="-1154" y="10"/>
            <a:ext cx="12192000" cy="6857990"/>
          </a:xfrm>
          <a:prstGeom prst="rect">
            <a:avLst/>
          </a:prstGeom>
        </p:spPr>
      </p:pic>
      <p:sp>
        <p:nvSpPr>
          <p:cNvPr id="53" name="Rectangle 52">
            <a:extLst>
              <a:ext uri="{FF2B5EF4-FFF2-40B4-BE49-F238E27FC236}">
                <a16:creationId xmlns:a16="http://schemas.microsoft.com/office/drawing/2014/main" id="{D8BE8C52-9C3E-4691-A186-7582BDF4BE5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70" y="696037"/>
            <a:ext cx="12188952" cy="5172500"/>
          </a:xfrm>
          <a:prstGeom prst="rect">
            <a:avLst/>
          </a:prstGeom>
          <a:gradFill>
            <a:gsLst>
              <a:gs pos="42000">
                <a:srgbClr val="000000">
                  <a:alpha val="23000"/>
                </a:srgbClr>
              </a:gs>
              <a:gs pos="0">
                <a:srgbClr val="000000">
                  <a:alpha val="0"/>
                </a:srgbClr>
              </a:gs>
              <a:gs pos="71000">
                <a:srgbClr val="000000">
                  <a:alpha val="24000"/>
                </a:srgbClr>
              </a:gs>
              <a:gs pos="100000">
                <a:srgbClr val="000000">
                  <a:alpha val="0"/>
                </a:srgb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itle 8">
            <a:extLst>
              <a:ext uri="{FF2B5EF4-FFF2-40B4-BE49-F238E27FC236}">
                <a16:creationId xmlns:a16="http://schemas.microsoft.com/office/drawing/2014/main" id="{6FEC93CF-2672-7D78-F278-58C5E012E0D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2846" y="-316507"/>
            <a:ext cx="9144000" cy="2611940"/>
          </a:xfrm>
          <a:effectLst>
            <a:outerShdw blurRad="50800" dist="38100" dir="2700000" algn="tl" rotWithShape="0">
              <a:prstClr val="black">
                <a:alpha val="74000"/>
              </a:prstClr>
            </a:outerShdw>
          </a:effectLst>
        </p:spPr>
        <p:txBody>
          <a:bodyPr vert="horz" lIns="91440" tIns="45720" rIns="91440" bIns="45720" rtlCol="0" anchor="b">
            <a:noAutofit/>
          </a:bodyPr>
          <a:lstStyle/>
          <a:p>
            <a:pPr algn="ctr"/>
            <a:r>
              <a:rPr lang="en-US" sz="3600" b="1" i="1" kern="1200" cap="none" dirty="0">
                <a:solidFill>
                  <a:srgbClr val="FFFFFF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KLPG  Legisl</a:t>
            </a:r>
            <a:r>
              <a:rPr lang="en-US" sz="3600" b="1" cap="none" dirty="0">
                <a:solidFill>
                  <a:srgbClr val="FFFFFF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at</a:t>
            </a:r>
            <a:r>
              <a:rPr lang="en-US" sz="3600" b="1" i="1" kern="1200" cap="none" dirty="0">
                <a:solidFill>
                  <a:srgbClr val="FFFFFF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ive Update</a:t>
            </a:r>
            <a:br>
              <a:rPr lang="en-US" sz="3600" b="1" i="1" kern="1200" cap="none" dirty="0">
                <a:solidFill>
                  <a:srgbClr val="FFFFFF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3600" b="1" i="1" kern="1200" cap="none" dirty="0">
                <a:solidFill>
                  <a:schemeClr val="bg1">
                    <a:lumMod val="85000"/>
                  </a:scheme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with</a:t>
            </a:r>
            <a:br>
              <a:rPr lang="en-US" sz="3600" b="1" i="1" kern="1200" cap="none" dirty="0">
                <a:solidFill>
                  <a:srgbClr val="FFFFFF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3600" b="1" i="1" kern="1200" cap="none" dirty="0">
                <a:solidFill>
                  <a:schemeClr val="bg1">
                    <a:lumMod val="95000"/>
                  </a:scheme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State Representative</a:t>
            </a:r>
            <a:br>
              <a:rPr lang="en-US" sz="3600" b="1" i="1" kern="1200" cap="none" dirty="0">
                <a:solidFill>
                  <a:schemeClr val="bg1">
                    <a:lumMod val="95000"/>
                  </a:scheme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3600" b="1" i="1" kern="1200" cap="none" dirty="0">
                <a:solidFill>
                  <a:schemeClr val="bg1">
                    <a:lumMod val="95000"/>
                  </a:scheme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Adam Smith</a:t>
            </a:r>
            <a:endParaRPr lang="en-US" sz="3600" i="1" kern="1200" cap="none" dirty="0">
              <a:solidFill>
                <a:schemeClr val="bg1">
                  <a:lumMod val="95000"/>
                </a:schemeClr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789943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6" presetClass="emph" presetSubtype="0" repeatCount="indefinite" fill="hold" grpId="2" nodeType="afterEffect">
                                  <p:stCondLst>
                                    <p:cond delay="100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10" dur="20000" tmFilter="0, 0; .2, .5; .8, .5; 1, 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1" dur="10000" autoRev="1" fill="hold"/>
                                        <p:tgtEl>
                                          <p:spTgt spid="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9" grpId="2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7" name="Straight Connector 76">
            <a:extLst>
              <a:ext uri="{FF2B5EF4-FFF2-40B4-BE49-F238E27FC236}">
                <a16:creationId xmlns:a16="http://schemas.microsoft.com/office/drawing/2014/main" id="{4436E0F2-A64B-471E-93C0-8DFE08CC57C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0" y="0"/>
            <a:ext cx="3119718" cy="685800"/>
          </a:xfrm>
          <a:prstGeom prst="line">
            <a:avLst/>
          </a:prstGeom>
          <a:ln w="12700">
            <a:solidFill>
              <a:schemeClr val="accent2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9" name="Straight Connector 78">
            <a:extLst>
              <a:ext uri="{FF2B5EF4-FFF2-40B4-BE49-F238E27FC236}">
                <a16:creationId xmlns:a16="http://schemas.microsoft.com/office/drawing/2014/main" id="{DC1E3AB1-2A8C-4607-9FAE-D8BDB280FE1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0" y="0"/>
            <a:ext cx="903768" cy="6543675"/>
          </a:xfrm>
          <a:prstGeom prst="line">
            <a:avLst/>
          </a:prstGeom>
          <a:ln w="12700">
            <a:solidFill>
              <a:schemeClr val="accent2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1" name="Straight Connector 80">
            <a:extLst>
              <a:ext uri="{FF2B5EF4-FFF2-40B4-BE49-F238E27FC236}">
                <a16:creationId xmlns:a16="http://schemas.microsoft.com/office/drawing/2014/main" id="{26D66059-832F-40B6-A35F-F56C8F38A1E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 flipV="1">
            <a:off x="-42863" y="5791200"/>
            <a:ext cx="6286501" cy="1066801"/>
          </a:xfrm>
          <a:prstGeom prst="line">
            <a:avLst/>
          </a:prstGeom>
          <a:ln w="12700">
            <a:solidFill>
              <a:schemeClr val="accent2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3" name="Straight Connector 82">
            <a:extLst>
              <a:ext uri="{FF2B5EF4-FFF2-40B4-BE49-F238E27FC236}">
                <a16:creationId xmlns:a16="http://schemas.microsoft.com/office/drawing/2014/main" id="{A515E2ED-7EA9-448D-83FA-54C3DF9723B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8462964" y="5848350"/>
            <a:ext cx="3729036" cy="1009650"/>
          </a:xfrm>
          <a:prstGeom prst="line">
            <a:avLst/>
          </a:prstGeom>
          <a:ln w="12700">
            <a:solidFill>
              <a:schemeClr val="accent2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5" name="Straight Connector 84">
            <a:extLst>
              <a:ext uri="{FF2B5EF4-FFF2-40B4-BE49-F238E27FC236}">
                <a16:creationId xmlns:a16="http://schemas.microsoft.com/office/drawing/2014/main" id="{20595356-EABD-4767-AC9D-EA21FF115EC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11543158" y="1647825"/>
            <a:ext cx="648842" cy="5210175"/>
          </a:xfrm>
          <a:prstGeom prst="line">
            <a:avLst/>
          </a:prstGeom>
          <a:ln w="12700">
            <a:solidFill>
              <a:schemeClr val="accent2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7" name="Straight Connector 86">
            <a:extLst>
              <a:ext uri="{FF2B5EF4-FFF2-40B4-BE49-F238E27FC236}">
                <a16:creationId xmlns:a16="http://schemas.microsoft.com/office/drawing/2014/main" id="{28CD9F06-9628-469C-B788-A894E3E082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 flipV="1">
            <a:off x="10781554" y="0"/>
            <a:ext cx="1410446" cy="4258340"/>
          </a:xfrm>
          <a:prstGeom prst="line">
            <a:avLst/>
          </a:prstGeom>
          <a:ln w="12700">
            <a:solidFill>
              <a:schemeClr val="accent2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9" name="Straight Connector 88">
            <a:extLst>
              <a:ext uri="{FF2B5EF4-FFF2-40B4-BE49-F238E27FC236}">
                <a16:creationId xmlns:a16="http://schemas.microsoft.com/office/drawing/2014/main" id="{8550A431-0B61-421B-B4B7-24C0CFF0F9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 flipV="1">
            <a:off x="6529388" y="-4763"/>
            <a:ext cx="5662612" cy="931975"/>
          </a:xfrm>
          <a:prstGeom prst="line">
            <a:avLst/>
          </a:prstGeom>
          <a:ln w="12700">
            <a:solidFill>
              <a:schemeClr val="accent2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 useBgFill="1">
        <p:nvSpPr>
          <p:cNvPr id="91" name="Rectangle 90">
            <a:extLst>
              <a:ext uri="{FF2B5EF4-FFF2-40B4-BE49-F238E27FC236}">
                <a16:creationId xmlns:a16="http://schemas.microsoft.com/office/drawing/2014/main" id="{8B2BAECB-35E2-4DD9-8B8C-22D215DD0C1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4" name="Picture Placeholder 7">
            <a:extLst>
              <a:ext uri="{FF2B5EF4-FFF2-40B4-BE49-F238E27FC236}">
                <a16:creationId xmlns:a16="http://schemas.microsoft.com/office/drawing/2014/main" id="{A672B903-78EE-718A-C122-69D512078839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832" r="17717"/>
          <a:stretch/>
        </p:blipFill>
        <p:spPr>
          <a:xfrm>
            <a:off x="6938682" y="10"/>
            <a:ext cx="5253320" cy="6857990"/>
          </a:xfrm>
          <a:custGeom>
            <a:avLst/>
            <a:gdLst/>
            <a:ahLst/>
            <a:cxnLst/>
            <a:rect l="l" t="t" r="r" b="b"/>
            <a:pathLst>
              <a:path w="5253320" h="6858000">
                <a:moveTo>
                  <a:pt x="722088" y="0"/>
                </a:moveTo>
                <a:lnTo>
                  <a:pt x="5253320" y="0"/>
                </a:lnTo>
                <a:lnTo>
                  <a:pt x="5253320" y="6858000"/>
                </a:lnTo>
                <a:lnTo>
                  <a:pt x="0" y="6858000"/>
                </a:lnTo>
                <a:close/>
              </a:path>
            </a:pathLst>
          </a:custGeom>
          <a:noFill/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9635F5E3-2B1C-7C0A-8581-67A9052D13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8459" y="83289"/>
            <a:ext cx="6132605" cy="1064024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4400" b="1" u="sng" dirty="0">
                <a:latin typeface="Bookman Old Style" panose="02050604050505020204" pitchFamily="18" charset="0"/>
              </a:rPr>
              <a:t>2026 Session</a:t>
            </a:r>
            <a:endParaRPr lang="en-US" sz="4400" dirty="0">
              <a:latin typeface="Bookman Old Style" panose="02050604050505020204" pitchFamily="18" charset="0"/>
            </a:endParaRPr>
          </a:p>
        </p:txBody>
      </p:sp>
      <p:cxnSp>
        <p:nvCxnSpPr>
          <p:cNvPr id="93" name="Straight Connector 92">
            <a:extLst>
              <a:ext uri="{FF2B5EF4-FFF2-40B4-BE49-F238E27FC236}">
                <a16:creationId xmlns:a16="http://schemas.microsoft.com/office/drawing/2014/main" id="{13AC671C-E66F-43C5-A66A-C477339DD23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 flipV="1">
            <a:off x="5528235" y="0"/>
            <a:ext cx="6663765" cy="992094"/>
          </a:xfrm>
          <a:prstGeom prst="line">
            <a:avLst/>
          </a:prstGeom>
          <a:ln w="12700">
            <a:solidFill>
              <a:schemeClr val="accent2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6" name="Picture 2" descr="Coca-Cola 1886 : r/HistoricalCapsule">
            <a:extLst>
              <a:ext uri="{FF2B5EF4-FFF2-40B4-BE49-F238E27FC236}">
                <a16:creationId xmlns:a16="http://schemas.microsoft.com/office/drawing/2014/main" id="{BB4195FE-E2AB-FA8B-5192-A0826A22D79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65372" y="1075383"/>
            <a:ext cx="4306688" cy="5428914"/>
          </a:xfrm>
          <a:prstGeom prst="rect">
            <a:avLst/>
          </a:prstGeom>
          <a:noFill/>
          <a:effectLst>
            <a:outerShdw blurRad="88900" dist="63500" dir="2700000" algn="tl" rotWithShape="0">
              <a:prstClr val="black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747260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1C99B3C-11B0-4CDF-D71C-1D14287A9E7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Placeholder 7">
            <a:extLst>
              <a:ext uri="{FF2B5EF4-FFF2-40B4-BE49-F238E27FC236}">
                <a16:creationId xmlns:a16="http://schemas.microsoft.com/office/drawing/2014/main" id="{22A8DA1C-94C8-B227-3E4C-2EA6B7AD600A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832" r="17717"/>
          <a:stretch/>
        </p:blipFill>
        <p:spPr>
          <a:xfrm>
            <a:off x="6938682" y="10"/>
            <a:ext cx="5253320" cy="6857990"/>
          </a:xfrm>
          <a:custGeom>
            <a:avLst/>
            <a:gdLst/>
            <a:ahLst/>
            <a:cxnLst/>
            <a:rect l="l" t="t" r="r" b="b"/>
            <a:pathLst>
              <a:path w="5253320" h="6858000">
                <a:moveTo>
                  <a:pt x="722088" y="0"/>
                </a:moveTo>
                <a:lnTo>
                  <a:pt x="5253320" y="0"/>
                </a:lnTo>
                <a:lnTo>
                  <a:pt x="5253320" y="6858000"/>
                </a:lnTo>
                <a:lnTo>
                  <a:pt x="0" y="6858000"/>
                </a:lnTo>
                <a:close/>
              </a:path>
            </a:pathLst>
          </a:custGeom>
          <a:noFill/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6520B2AD-58F0-E4D3-06E7-098F54141E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8459" y="83289"/>
            <a:ext cx="6132605" cy="1064024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4400" b="1" u="sng" dirty="0">
                <a:latin typeface="Bookman Old Style" panose="02050604050505020204" pitchFamily="18" charset="0"/>
              </a:rPr>
              <a:t>2026 Session</a:t>
            </a:r>
            <a:endParaRPr lang="en-US" sz="4400" dirty="0">
              <a:latin typeface="Bookman Old Style" panose="02050604050505020204" pitchFamily="18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2B3CAF4-7C9C-079E-05A0-E9D2F0ADE2B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112340" y="1053320"/>
            <a:ext cx="5893110" cy="5165255"/>
          </a:xfrm>
        </p:spPr>
        <p:txBody>
          <a:bodyPr vert="horz" lIns="91440" tIns="45720" rIns="91440" bIns="45720" rtlCol="0">
            <a:noAutofit/>
          </a:bodyPr>
          <a:lstStyle/>
          <a:p>
            <a:pPr marL="0" indent="0">
              <a:buNone/>
            </a:pPr>
            <a:r>
              <a:rPr lang="en-US" sz="2400" b="1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Significant Policies Being Debated:</a:t>
            </a:r>
          </a:p>
          <a:p>
            <a:pPr marL="0" indent="0">
              <a:buNone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SCR1616 Valuation cap: </a:t>
            </a:r>
            <a:b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3% limit on assessed value, non-transferable, 2022 rollback, improvements reset to current fair market value</a:t>
            </a:r>
          </a:p>
          <a:p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Not equal and uniform</a:t>
            </a:r>
          </a:p>
          <a:p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Rollback to 2022 only raises mill levy</a:t>
            </a:r>
          </a:p>
          <a:p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Disincentivizes improvements</a:t>
            </a:r>
          </a:p>
          <a:p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Appraised value vs Assessed value</a:t>
            </a:r>
          </a:p>
        </p:txBody>
      </p:sp>
    </p:spTree>
    <p:extLst>
      <p:ext uri="{BB962C8B-B14F-4D97-AF65-F5344CB8AC3E}">
        <p14:creationId xmlns:p14="http://schemas.microsoft.com/office/powerpoint/2010/main" val="11951557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45" name="Straight Connector 144">
            <a:extLst>
              <a:ext uri="{FF2B5EF4-FFF2-40B4-BE49-F238E27FC236}">
                <a16:creationId xmlns:a16="http://schemas.microsoft.com/office/drawing/2014/main" id="{4436E0F2-A64B-471E-93C0-8DFE08CC57C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0" y="0"/>
            <a:ext cx="3119718" cy="685800"/>
          </a:xfrm>
          <a:prstGeom prst="line">
            <a:avLst/>
          </a:prstGeom>
          <a:ln w="12700">
            <a:solidFill>
              <a:schemeClr val="accent2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7" name="Straight Connector 146">
            <a:extLst>
              <a:ext uri="{FF2B5EF4-FFF2-40B4-BE49-F238E27FC236}">
                <a16:creationId xmlns:a16="http://schemas.microsoft.com/office/drawing/2014/main" id="{DC1E3AB1-2A8C-4607-9FAE-D8BDB280FE1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0" y="0"/>
            <a:ext cx="903768" cy="6543675"/>
          </a:xfrm>
          <a:prstGeom prst="line">
            <a:avLst/>
          </a:prstGeom>
          <a:ln w="12700">
            <a:solidFill>
              <a:schemeClr val="accent2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9" name="Straight Connector 148">
            <a:extLst>
              <a:ext uri="{FF2B5EF4-FFF2-40B4-BE49-F238E27FC236}">
                <a16:creationId xmlns:a16="http://schemas.microsoft.com/office/drawing/2014/main" id="{26D66059-832F-40B6-A35F-F56C8F38A1E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 flipV="1">
            <a:off x="-42863" y="5791200"/>
            <a:ext cx="6286501" cy="1066801"/>
          </a:xfrm>
          <a:prstGeom prst="line">
            <a:avLst/>
          </a:prstGeom>
          <a:ln w="12700">
            <a:solidFill>
              <a:schemeClr val="accent2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1" name="Straight Connector 150">
            <a:extLst>
              <a:ext uri="{FF2B5EF4-FFF2-40B4-BE49-F238E27FC236}">
                <a16:creationId xmlns:a16="http://schemas.microsoft.com/office/drawing/2014/main" id="{A515E2ED-7EA9-448D-83FA-54C3DF9723B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8462964" y="5848350"/>
            <a:ext cx="3729036" cy="1009650"/>
          </a:xfrm>
          <a:prstGeom prst="line">
            <a:avLst/>
          </a:prstGeom>
          <a:ln w="12700">
            <a:solidFill>
              <a:schemeClr val="accent2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3" name="Straight Connector 152">
            <a:extLst>
              <a:ext uri="{FF2B5EF4-FFF2-40B4-BE49-F238E27FC236}">
                <a16:creationId xmlns:a16="http://schemas.microsoft.com/office/drawing/2014/main" id="{20595356-EABD-4767-AC9D-EA21FF115EC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11543158" y="1647825"/>
            <a:ext cx="648842" cy="5210175"/>
          </a:xfrm>
          <a:prstGeom prst="line">
            <a:avLst/>
          </a:prstGeom>
          <a:ln w="12700">
            <a:solidFill>
              <a:schemeClr val="accent2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5" name="Straight Connector 154">
            <a:extLst>
              <a:ext uri="{FF2B5EF4-FFF2-40B4-BE49-F238E27FC236}">
                <a16:creationId xmlns:a16="http://schemas.microsoft.com/office/drawing/2014/main" id="{28CD9F06-9628-469C-B788-A894E3E082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 flipV="1">
            <a:off x="10781554" y="0"/>
            <a:ext cx="1410446" cy="4258340"/>
          </a:xfrm>
          <a:prstGeom prst="line">
            <a:avLst/>
          </a:prstGeom>
          <a:ln w="12700">
            <a:solidFill>
              <a:schemeClr val="accent2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7" name="Straight Connector 156">
            <a:extLst>
              <a:ext uri="{FF2B5EF4-FFF2-40B4-BE49-F238E27FC236}">
                <a16:creationId xmlns:a16="http://schemas.microsoft.com/office/drawing/2014/main" id="{8550A431-0B61-421B-B4B7-24C0CFF0F9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 flipV="1">
            <a:off x="6529388" y="-4763"/>
            <a:ext cx="5662612" cy="931975"/>
          </a:xfrm>
          <a:prstGeom prst="line">
            <a:avLst/>
          </a:prstGeom>
          <a:ln w="12700">
            <a:solidFill>
              <a:schemeClr val="accent2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 useBgFill="1">
        <p:nvSpPr>
          <p:cNvPr id="159" name="Rectangle 158">
            <a:extLst>
              <a:ext uri="{FF2B5EF4-FFF2-40B4-BE49-F238E27FC236}">
                <a16:creationId xmlns:a16="http://schemas.microsoft.com/office/drawing/2014/main" id="{5B8092E2-D77A-4CE6-BB2D-6269784456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1" name="Rectangle 160">
            <a:extLst>
              <a:ext uri="{FF2B5EF4-FFF2-40B4-BE49-F238E27FC236}">
                <a16:creationId xmlns:a16="http://schemas.microsoft.com/office/drawing/2014/main" id="{D02CD835-4B0F-45D6-9B85-B049A100578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653"/>
            <a:ext cx="12192000" cy="20089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9BC21582-7513-4DBC-B483-3383157A57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29553" y="511309"/>
            <a:ext cx="9577116" cy="1221957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4400" b="1" u="sng" dirty="0"/>
              <a:t>Appraised   vs   Assessed</a:t>
            </a:r>
          </a:p>
        </p:txBody>
      </p:sp>
      <p:cxnSp>
        <p:nvCxnSpPr>
          <p:cNvPr id="163" name="Straight Connector 162">
            <a:extLst>
              <a:ext uri="{FF2B5EF4-FFF2-40B4-BE49-F238E27FC236}">
                <a16:creationId xmlns:a16="http://schemas.microsoft.com/office/drawing/2014/main" id="{7971A1EC-5980-40B2-973F-0D3D6630DBE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0" y="0"/>
            <a:ext cx="3119718" cy="685800"/>
          </a:xfrm>
          <a:prstGeom prst="line">
            <a:avLst/>
          </a:prstGeom>
          <a:ln w="12700">
            <a:solidFill>
              <a:schemeClr val="accent2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6" name="Straight Connector 175">
            <a:extLst>
              <a:ext uri="{FF2B5EF4-FFF2-40B4-BE49-F238E27FC236}">
                <a16:creationId xmlns:a16="http://schemas.microsoft.com/office/drawing/2014/main" id="{B0049A56-C4C2-4C0F-9F4F-D0E34391D9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478117" y="0"/>
            <a:ext cx="340591" cy="2009553"/>
          </a:xfrm>
          <a:prstGeom prst="line">
            <a:avLst/>
          </a:prstGeom>
          <a:ln w="12700">
            <a:solidFill>
              <a:schemeClr val="accent2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7" name="Straight Connector 176">
            <a:extLst>
              <a:ext uri="{FF2B5EF4-FFF2-40B4-BE49-F238E27FC236}">
                <a16:creationId xmlns:a16="http://schemas.microsoft.com/office/drawing/2014/main" id="{7D02BE56-7EB5-4E62-B6E2-1C49E470A96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 flipV="1">
            <a:off x="0" y="1299548"/>
            <a:ext cx="1769035" cy="695570"/>
          </a:xfrm>
          <a:prstGeom prst="line">
            <a:avLst/>
          </a:prstGeom>
          <a:ln w="12700">
            <a:solidFill>
              <a:schemeClr val="accent2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61F3585C-1FD4-5652-BBE9-F14EBEBB96E2}"/>
              </a:ext>
            </a:extLst>
          </p:cNvPr>
          <p:cNvSpPr txBox="1">
            <a:spLocks/>
          </p:cNvSpPr>
          <p:nvPr/>
        </p:nvSpPr>
        <p:spPr>
          <a:xfrm>
            <a:off x="478117" y="2009552"/>
            <a:ext cx="5120249" cy="4741045"/>
          </a:xfrm>
          <a:prstGeom prst="rect">
            <a:avLst/>
          </a:prstGeom>
        </p:spPr>
        <p:txBody>
          <a:bodyPr vert="horz" lIns="91440" tIns="45720" rIns="91440" bIns="45720" rtlCol="0" anchor="t"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SzPct val="80000"/>
              <a:buFont typeface="Arial" panose="020B0604020202020204" pitchFamily="34" charset="0"/>
              <a:buChar char="•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SzPct val="80000"/>
              <a:buFont typeface="Arial" panose="020B0604020202020204" pitchFamily="34" charset="0"/>
              <a:buChar char="•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SzPct val="80000"/>
              <a:buFont typeface="Arial" panose="020B0604020202020204" pitchFamily="34" charset="0"/>
              <a:buChar char="•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SzPct val="80000"/>
              <a:buFont typeface="Arial" panose="020B0604020202020204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SzPct val="80000"/>
              <a:buFont typeface="Arial" panose="020B0604020202020204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Cap Appraised Value example:</a:t>
            </a:r>
            <a:br>
              <a:rPr lang="en-US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$100,000 home, increases to $115,000</a:t>
            </a:r>
            <a:br>
              <a:rPr lang="en-US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1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0" indent="0">
              <a:buNone/>
            </a:pPr>
            <a:r>
              <a:rPr lang="en-US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Appraised Value $115,000</a:t>
            </a:r>
            <a:br>
              <a:rPr lang="en-US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(capped at 3%)</a:t>
            </a:r>
            <a:br>
              <a:rPr lang="en-US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$100,000 x 1.03% = $103,000</a:t>
            </a:r>
            <a:endParaRPr lang="en-US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Taxable Assessed Value</a:t>
            </a:r>
            <a:br>
              <a:rPr lang="en-US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$103,000 x 11.5% = $11,845</a:t>
            </a:r>
            <a:endParaRPr lang="en-US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Budget vs Total Valuation</a:t>
            </a:r>
            <a:br>
              <a:rPr lang="en-US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$10M / $92.7M = </a:t>
            </a:r>
            <a:r>
              <a:rPr lang="en-US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.107874 mill levy</a:t>
            </a:r>
          </a:p>
          <a:p>
            <a:pPr marL="0" indent="0">
              <a:buNone/>
            </a:pPr>
            <a:r>
              <a:rPr lang="en-US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Property Tax Owed</a:t>
            </a:r>
            <a:br>
              <a:rPr lang="en-US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$11,845 x .107874 = </a:t>
            </a:r>
            <a:r>
              <a:rPr lang="en-US" b="1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$1,277.77</a:t>
            </a:r>
          </a:p>
        </p:txBody>
      </p:sp>
      <p:cxnSp>
        <p:nvCxnSpPr>
          <p:cNvPr id="178" name="Straight Connector 177">
            <a:extLst>
              <a:ext uri="{FF2B5EF4-FFF2-40B4-BE49-F238E27FC236}">
                <a16:creationId xmlns:a16="http://schemas.microsoft.com/office/drawing/2014/main" id="{C4595B06-EDA5-4E45-BED4-7891E7E0CD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7331150" y="1171094"/>
            <a:ext cx="4860850" cy="824023"/>
          </a:xfrm>
          <a:prstGeom prst="line">
            <a:avLst/>
          </a:prstGeom>
          <a:ln w="12700">
            <a:solidFill>
              <a:schemeClr val="accent2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9" name="Straight Connector 178">
            <a:extLst>
              <a:ext uri="{FF2B5EF4-FFF2-40B4-BE49-F238E27FC236}">
                <a16:creationId xmlns:a16="http://schemas.microsoft.com/office/drawing/2014/main" id="{D79C9A5D-F572-476A-99A9-700077150BB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 flipV="1">
            <a:off x="8968704" y="0"/>
            <a:ext cx="2147217" cy="1995117"/>
          </a:xfrm>
          <a:prstGeom prst="line">
            <a:avLst/>
          </a:prstGeom>
          <a:ln w="12700">
            <a:solidFill>
              <a:schemeClr val="accent2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0" name="Straight Connector 179">
            <a:extLst>
              <a:ext uri="{FF2B5EF4-FFF2-40B4-BE49-F238E27FC236}">
                <a16:creationId xmlns:a16="http://schemas.microsoft.com/office/drawing/2014/main" id="{59592DA5-68A4-46A6-90EA-F0304FF8EE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11594353" y="-14436"/>
            <a:ext cx="239059" cy="2009553"/>
          </a:xfrm>
          <a:prstGeom prst="line">
            <a:avLst/>
          </a:prstGeom>
          <a:ln w="12700">
            <a:solidFill>
              <a:schemeClr val="accent2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A6B4555F-E433-5336-99F6-B57E87A9E6F7}"/>
              </a:ext>
            </a:extLst>
          </p:cNvPr>
          <p:cNvSpPr txBox="1">
            <a:spLocks/>
          </p:cNvSpPr>
          <p:nvPr/>
        </p:nvSpPr>
        <p:spPr>
          <a:xfrm>
            <a:off x="6593635" y="2014317"/>
            <a:ext cx="5120250" cy="4741046"/>
          </a:xfrm>
          <a:prstGeom prst="rect">
            <a:avLst/>
          </a:prstGeom>
        </p:spPr>
        <p:txBody>
          <a:bodyPr vert="horz" lIns="91440" tIns="45720" rIns="91440" bIns="45720" rtlCol="0" anchor="t"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SzPct val="80000"/>
              <a:buFont typeface="Arial" panose="020B0604020202020204" pitchFamily="34" charset="0"/>
              <a:buChar char="•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SzPct val="80000"/>
              <a:buFont typeface="Arial" panose="020B0604020202020204" pitchFamily="34" charset="0"/>
              <a:buChar char="•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SzPct val="80000"/>
              <a:buFont typeface="Arial" panose="020B0604020202020204" pitchFamily="34" charset="0"/>
              <a:buChar char="•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SzPct val="80000"/>
              <a:buFont typeface="Arial" panose="020B0604020202020204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SzPct val="80000"/>
              <a:buFont typeface="Arial" panose="020B0604020202020204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Cap Assessed Value example:</a:t>
            </a:r>
            <a:br>
              <a:rPr lang="en-US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$100,000 home, increases to $115,000</a:t>
            </a:r>
            <a:br>
              <a:rPr lang="en-US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1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0" indent="0">
              <a:buNone/>
            </a:pPr>
            <a:r>
              <a:rPr lang="en-US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Assessed Value $100,000</a:t>
            </a:r>
            <a:br>
              <a:rPr lang="en-US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$100,000 x 11.5% = $11,500</a:t>
            </a:r>
            <a:endParaRPr lang="en-US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Taxable Assessed Value</a:t>
            </a:r>
            <a:br>
              <a:rPr lang="en-US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($13,225, capped at 3%) </a:t>
            </a:r>
            <a:b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$11,500 x 1.03% = $11,845</a:t>
            </a:r>
            <a:endParaRPr lang="en-US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Budget vs Total Valuation</a:t>
            </a:r>
            <a:br>
              <a:rPr lang="en-US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$10M / $92.7M = </a:t>
            </a:r>
            <a:r>
              <a:rPr lang="en-US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107874 mill levy</a:t>
            </a:r>
          </a:p>
          <a:p>
            <a:pPr marL="0" indent="0">
              <a:buNone/>
            </a:pPr>
            <a:r>
              <a:rPr lang="en-US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Property Tax Owed</a:t>
            </a:r>
            <a:br>
              <a:rPr lang="en-US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$11,845 x .</a:t>
            </a:r>
            <a:r>
              <a:rPr lang="en-US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107874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</a:t>
            </a:r>
            <a:r>
              <a:rPr lang="en-US" b="1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$ 1,277.77</a:t>
            </a:r>
          </a:p>
        </p:txBody>
      </p:sp>
    </p:spTree>
    <p:extLst>
      <p:ext uri="{BB962C8B-B14F-4D97-AF65-F5344CB8AC3E}">
        <p14:creationId xmlns:p14="http://schemas.microsoft.com/office/powerpoint/2010/main" val="36666746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B976B17-7748-49B6-F67B-5AC34F80C2D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45" name="Straight Connector 144">
            <a:extLst>
              <a:ext uri="{FF2B5EF4-FFF2-40B4-BE49-F238E27FC236}">
                <a16:creationId xmlns:a16="http://schemas.microsoft.com/office/drawing/2014/main" id="{C4D03BF9-C299-D0DC-1BAC-328AB35BF3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0" y="0"/>
            <a:ext cx="3119718" cy="685800"/>
          </a:xfrm>
          <a:prstGeom prst="line">
            <a:avLst/>
          </a:prstGeom>
          <a:ln w="12700">
            <a:solidFill>
              <a:schemeClr val="accent2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7" name="Straight Connector 146">
            <a:extLst>
              <a:ext uri="{FF2B5EF4-FFF2-40B4-BE49-F238E27FC236}">
                <a16:creationId xmlns:a16="http://schemas.microsoft.com/office/drawing/2014/main" id="{A4058397-9EF0-5EE4-0B10-553ED5CBC01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0" y="0"/>
            <a:ext cx="903768" cy="6543675"/>
          </a:xfrm>
          <a:prstGeom prst="line">
            <a:avLst/>
          </a:prstGeom>
          <a:ln w="12700">
            <a:solidFill>
              <a:schemeClr val="accent2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9" name="Straight Connector 148">
            <a:extLst>
              <a:ext uri="{FF2B5EF4-FFF2-40B4-BE49-F238E27FC236}">
                <a16:creationId xmlns:a16="http://schemas.microsoft.com/office/drawing/2014/main" id="{F47E75E5-14CA-616D-804A-1D66A13742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 flipV="1">
            <a:off x="-42863" y="5791200"/>
            <a:ext cx="6286501" cy="1066801"/>
          </a:xfrm>
          <a:prstGeom prst="line">
            <a:avLst/>
          </a:prstGeom>
          <a:ln w="12700">
            <a:solidFill>
              <a:schemeClr val="accent2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1" name="Straight Connector 150">
            <a:extLst>
              <a:ext uri="{FF2B5EF4-FFF2-40B4-BE49-F238E27FC236}">
                <a16:creationId xmlns:a16="http://schemas.microsoft.com/office/drawing/2014/main" id="{DE5BE44D-655E-DF03-73B8-8C272088726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8462964" y="5848350"/>
            <a:ext cx="3729036" cy="1009650"/>
          </a:xfrm>
          <a:prstGeom prst="line">
            <a:avLst/>
          </a:prstGeom>
          <a:ln w="12700">
            <a:solidFill>
              <a:schemeClr val="accent2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3" name="Straight Connector 152">
            <a:extLst>
              <a:ext uri="{FF2B5EF4-FFF2-40B4-BE49-F238E27FC236}">
                <a16:creationId xmlns:a16="http://schemas.microsoft.com/office/drawing/2014/main" id="{F41CEBAA-0EBB-658F-0864-D4E92A536A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11543158" y="1647825"/>
            <a:ext cx="648842" cy="5210175"/>
          </a:xfrm>
          <a:prstGeom prst="line">
            <a:avLst/>
          </a:prstGeom>
          <a:ln w="12700">
            <a:solidFill>
              <a:schemeClr val="accent2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5" name="Straight Connector 154">
            <a:extLst>
              <a:ext uri="{FF2B5EF4-FFF2-40B4-BE49-F238E27FC236}">
                <a16:creationId xmlns:a16="http://schemas.microsoft.com/office/drawing/2014/main" id="{1B5BE83A-99CD-F87E-2334-FD510F16647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 flipV="1">
            <a:off x="10781554" y="0"/>
            <a:ext cx="1410446" cy="4258340"/>
          </a:xfrm>
          <a:prstGeom prst="line">
            <a:avLst/>
          </a:prstGeom>
          <a:ln w="12700">
            <a:solidFill>
              <a:schemeClr val="accent2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7" name="Straight Connector 156">
            <a:extLst>
              <a:ext uri="{FF2B5EF4-FFF2-40B4-BE49-F238E27FC236}">
                <a16:creationId xmlns:a16="http://schemas.microsoft.com/office/drawing/2014/main" id="{01412E00-0EFE-A5C1-9798-D77313A0E79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 flipV="1">
            <a:off x="6529388" y="-4763"/>
            <a:ext cx="5662612" cy="931975"/>
          </a:xfrm>
          <a:prstGeom prst="line">
            <a:avLst/>
          </a:prstGeom>
          <a:ln w="12700">
            <a:solidFill>
              <a:schemeClr val="accent2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 useBgFill="1">
        <p:nvSpPr>
          <p:cNvPr id="159" name="Rectangle 158">
            <a:extLst>
              <a:ext uri="{FF2B5EF4-FFF2-40B4-BE49-F238E27FC236}">
                <a16:creationId xmlns:a16="http://schemas.microsoft.com/office/drawing/2014/main" id="{3137A56D-76A3-D1E5-7F77-764BD6F09C4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1" name="Rectangle 160">
            <a:extLst>
              <a:ext uri="{FF2B5EF4-FFF2-40B4-BE49-F238E27FC236}">
                <a16:creationId xmlns:a16="http://schemas.microsoft.com/office/drawing/2014/main" id="{556478E9-2A1D-CBD6-33A8-B603A1E93E7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653"/>
            <a:ext cx="12192000" cy="20089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C28F1C74-FCFC-8BE9-E19F-6C02BA685F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29553" y="511309"/>
            <a:ext cx="9577116" cy="1221957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4400" b="1" u="sng" dirty="0"/>
              <a:t>Capped   vs   uncapped</a:t>
            </a:r>
          </a:p>
        </p:txBody>
      </p:sp>
      <p:cxnSp>
        <p:nvCxnSpPr>
          <p:cNvPr id="163" name="Straight Connector 162">
            <a:extLst>
              <a:ext uri="{FF2B5EF4-FFF2-40B4-BE49-F238E27FC236}">
                <a16:creationId xmlns:a16="http://schemas.microsoft.com/office/drawing/2014/main" id="{9E8EB032-1A3C-3FAD-13C3-6617791F3B4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0" y="0"/>
            <a:ext cx="3119718" cy="685800"/>
          </a:xfrm>
          <a:prstGeom prst="line">
            <a:avLst/>
          </a:prstGeom>
          <a:ln w="12700">
            <a:solidFill>
              <a:schemeClr val="accent2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6" name="Straight Connector 175">
            <a:extLst>
              <a:ext uri="{FF2B5EF4-FFF2-40B4-BE49-F238E27FC236}">
                <a16:creationId xmlns:a16="http://schemas.microsoft.com/office/drawing/2014/main" id="{F253B4AF-E779-F2D3-B8D9-8C92F1A6887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478117" y="0"/>
            <a:ext cx="340591" cy="2009553"/>
          </a:xfrm>
          <a:prstGeom prst="line">
            <a:avLst/>
          </a:prstGeom>
          <a:ln w="12700">
            <a:solidFill>
              <a:schemeClr val="accent2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7" name="Straight Connector 176">
            <a:extLst>
              <a:ext uri="{FF2B5EF4-FFF2-40B4-BE49-F238E27FC236}">
                <a16:creationId xmlns:a16="http://schemas.microsoft.com/office/drawing/2014/main" id="{F2BB2025-4BC2-4060-0585-B2DFC4CF836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 flipV="1">
            <a:off x="0" y="1299548"/>
            <a:ext cx="1769035" cy="695570"/>
          </a:xfrm>
          <a:prstGeom prst="line">
            <a:avLst/>
          </a:prstGeom>
          <a:ln w="12700">
            <a:solidFill>
              <a:schemeClr val="accent2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C97F5FE2-BE98-BCCD-9040-0BA9A875D97C}"/>
              </a:ext>
            </a:extLst>
          </p:cNvPr>
          <p:cNvSpPr txBox="1">
            <a:spLocks/>
          </p:cNvSpPr>
          <p:nvPr/>
        </p:nvSpPr>
        <p:spPr>
          <a:xfrm>
            <a:off x="478117" y="2009552"/>
            <a:ext cx="5120249" cy="474104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2286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SzPct val="80000"/>
              <a:buFont typeface="Arial" panose="020B0604020202020204" pitchFamily="34" charset="0"/>
              <a:buChar char="•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SzPct val="80000"/>
              <a:buFont typeface="Arial" panose="020B0604020202020204" pitchFamily="34" charset="0"/>
              <a:buChar char="•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SzPct val="80000"/>
              <a:buFont typeface="Arial" panose="020B0604020202020204" pitchFamily="34" charset="0"/>
              <a:buChar char="•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SzPct val="80000"/>
              <a:buFont typeface="Arial" panose="020B0604020202020204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SzPct val="80000"/>
              <a:buFont typeface="Arial" panose="020B0604020202020204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Capped Value example:</a:t>
            </a:r>
            <a:br>
              <a:rPr lang="en-US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$100,000 home, increases to $115,000</a:t>
            </a:r>
            <a:br>
              <a:rPr lang="en-US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1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0" indent="0">
              <a:buNone/>
            </a:pPr>
            <a:r>
              <a:rPr lang="en-US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Taxable Assessed Value</a:t>
            </a:r>
            <a:br>
              <a:rPr lang="en-US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$11,845 (capped at 3%)</a:t>
            </a:r>
            <a:b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Budget vs Total Valuation</a:t>
            </a:r>
            <a:br>
              <a:rPr lang="en-US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$10M / $92.7M = </a:t>
            </a:r>
            <a:r>
              <a:rPr lang="en-US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.107874 mill levy</a:t>
            </a:r>
            <a:br>
              <a:rPr lang="en-US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Property Tax Owed</a:t>
            </a:r>
            <a:br>
              <a:rPr lang="en-US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$11,845 x .</a:t>
            </a:r>
            <a:r>
              <a:rPr lang="en-US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107874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</a:t>
            </a:r>
            <a:r>
              <a:rPr lang="en-US" b="1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$1,277.77</a:t>
            </a:r>
          </a:p>
        </p:txBody>
      </p:sp>
      <p:cxnSp>
        <p:nvCxnSpPr>
          <p:cNvPr id="178" name="Straight Connector 177">
            <a:extLst>
              <a:ext uri="{FF2B5EF4-FFF2-40B4-BE49-F238E27FC236}">
                <a16:creationId xmlns:a16="http://schemas.microsoft.com/office/drawing/2014/main" id="{4B9939D0-5E0A-5E96-CC07-1D8BBD32C07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7331150" y="1171094"/>
            <a:ext cx="4860850" cy="824023"/>
          </a:xfrm>
          <a:prstGeom prst="line">
            <a:avLst/>
          </a:prstGeom>
          <a:ln w="12700">
            <a:solidFill>
              <a:schemeClr val="accent2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9" name="Straight Connector 178">
            <a:extLst>
              <a:ext uri="{FF2B5EF4-FFF2-40B4-BE49-F238E27FC236}">
                <a16:creationId xmlns:a16="http://schemas.microsoft.com/office/drawing/2014/main" id="{EFB7531A-9EA8-391B-4446-39D54E7512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 flipV="1">
            <a:off x="8968704" y="0"/>
            <a:ext cx="2147217" cy="1995117"/>
          </a:xfrm>
          <a:prstGeom prst="line">
            <a:avLst/>
          </a:prstGeom>
          <a:ln w="12700">
            <a:solidFill>
              <a:schemeClr val="accent2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0" name="Straight Connector 179">
            <a:extLst>
              <a:ext uri="{FF2B5EF4-FFF2-40B4-BE49-F238E27FC236}">
                <a16:creationId xmlns:a16="http://schemas.microsoft.com/office/drawing/2014/main" id="{E3C41AEA-ACD1-4E4B-07BE-ADEB7603BD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11594353" y="-14436"/>
            <a:ext cx="239059" cy="2009553"/>
          </a:xfrm>
          <a:prstGeom prst="line">
            <a:avLst/>
          </a:prstGeom>
          <a:ln w="12700">
            <a:solidFill>
              <a:schemeClr val="accent2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E9D8A934-E05E-EF17-D9B7-2E58FA81F7C6}"/>
              </a:ext>
            </a:extLst>
          </p:cNvPr>
          <p:cNvSpPr txBox="1">
            <a:spLocks/>
          </p:cNvSpPr>
          <p:nvPr/>
        </p:nvSpPr>
        <p:spPr>
          <a:xfrm>
            <a:off x="6593635" y="2014317"/>
            <a:ext cx="5120250" cy="474104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2286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SzPct val="80000"/>
              <a:buFont typeface="Arial" panose="020B0604020202020204" pitchFamily="34" charset="0"/>
              <a:buChar char="•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SzPct val="80000"/>
              <a:buFont typeface="Arial" panose="020B0604020202020204" pitchFamily="34" charset="0"/>
              <a:buChar char="•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SzPct val="80000"/>
              <a:buFont typeface="Arial" panose="020B0604020202020204" pitchFamily="34" charset="0"/>
              <a:buChar char="•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SzPct val="80000"/>
              <a:buFont typeface="Arial" panose="020B0604020202020204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SzPct val="80000"/>
              <a:buFont typeface="Arial" panose="020B0604020202020204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Uncapped Value example:</a:t>
            </a:r>
            <a:br>
              <a:rPr lang="en-US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$100,000 home, increases to $115,000</a:t>
            </a:r>
            <a:br>
              <a:rPr lang="en-US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1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0" indent="0">
              <a:buNone/>
            </a:pPr>
            <a:r>
              <a:rPr lang="en-US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Taxable Assessed Value</a:t>
            </a:r>
            <a:br>
              <a:rPr lang="en-US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$115,000 x 11.5% = $13,225</a:t>
            </a:r>
            <a:b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Budget vs Total Valuation</a:t>
            </a:r>
            <a:br>
              <a:rPr lang="en-US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$90M    →    $92.7M    →    $103.5M</a:t>
            </a:r>
            <a:br>
              <a:rPr lang="en-US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$10M / $103.5M = </a:t>
            </a:r>
            <a:r>
              <a:rPr lang="en-US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.096618 mill levy</a:t>
            </a:r>
          </a:p>
          <a:p>
            <a:pPr marL="0" indent="0">
              <a:buNone/>
            </a:pPr>
            <a:r>
              <a:rPr lang="en-US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Property Tax Owed</a:t>
            </a:r>
            <a:br>
              <a:rPr lang="en-US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$13,225 x .096618 = </a:t>
            </a:r>
            <a:r>
              <a:rPr lang="en-US" b="1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$1,277.77</a:t>
            </a:r>
          </a:p>
        </p:txBody>
      </p:sp>
    </p:spTree>
    <p:extLst>
      <p:ext uri="{BB962C8B-B14F-4D97-AF65-F5344CB8AC3E}">
        <p14:creationId xmlns:p14="http://schemas.microsoft.com/office/powerpoint/2010/main" val="14253904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uiExpand="1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5CE1C8D-C294-2652-28CC-999741362B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3" name="Straight Connector 82">
            <a:extLst>
              <a:ext uri="{FF2B5EF4-FFF2-40B4-BE49-F238E27FC236}">
                <a16:creationId xmlns:a16="http://schemas.microsoft.com/office/drawing/2014/main" id="{F6596BE3-8265-3C23-4ED2-DE81C5AC8BA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0" y="0"/>
            <a:ext cx="3119718" cy="685800"/>
          </a:xfrm>
          <a:prstGeom prst="line">
            <a:avLst/>
          </a:prstGeom>
          <a:ln w="12700">
            <a:solidFill>
              <a:schemeClr val="accent2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5" name="Straight Connector 84">
            <a:extLst>
              <a:ext uri="{FF2B5EF4-FFF2-40B4-BE49-F238E27FC236}">
                <a16:creationId xmlns:a16="http://schemas.microsoft.com/office/drawing/2014/main" id="{CDEEEF21-1FAD-1416-C964-9711A54F45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0" y="0"/>
            <a:ext cx="903768" cy="6543675"/>
          </a:xfrm>
          <a:prstGeom prst="line">
            <a:avLst/>
          </a:prstGeom>
          <a:ln w="12700">
            <a:solidFill>
              <a:schemeClr val="accent2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7" name="Straight Connector 86">
            <a:extLst>
              <a:ext uri="{FF2B5EF4-FFF2-40B4-BE49-F238E27FC236}">
                <a16:creationId xmlns:a16="http://schemas.microsoft.com/office/drawing/2014/main" id="{715CFB60-64E1-83B5-AE12-ADDE28C27DF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 flipV="1">
            <a:off x="-42863" y="5791200"/>
            <a:ext cx="6286501" cy="1066801"/>
          </a:xfrm>
          <a:prstGeom prst="line">
            <a:avLst/>
          </a:prstGeom>
          <a:ln w="12700">
            <a:solidFill>
              <a:schemeClr val="accent2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9" name="Straight Connector 88">
            <a:extLst>
              <a:ext uri="{FF2B5EF4-FFF2-40B4-BE49-F238E27FC236}">
                <a16:creationId xmlns:a16="http://schemas.microsoft.com/office/drawing/2014/main" id="{0CFFE1CC-E846-6D13-B5C0-67309952553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8462964" y="5848350"/>
            <a:ext cx="3729036" cy="1009650"/>
          </a:xfrm>
          <a:prstGeom prst="line">
            <a:avLst/>
          </a:prstGeom>
          <a:ln w="12700">
            <a:solidFill>
              <a:schemeClr val="accent2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1" name="Straight Connector 90">
            <a:extLst>
              <a:ext uri="{FF2B5EF4-FFF2-40B4-BE49-F238E27FC236}">
                <a16:creationId xmlns:a16="http://schemas.microsoft.com/office/drawing/2014/main" id="{C61A177A-654D-7FBE-075A-FC675203F1F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11543158" y="1647825"/>
            <a:ext cx="648842" cy="5210175"/>
          </a:xfrm>
          <a:prstGeom prst="line">
            <a:avLst/>
          </a:prstGeom>
          <a:ln w="12700">
            <a:solidFill>
              <a:schemeClr val="accent2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3" name="Straight Connector 92">
            <a:extLst>
              <a:ext uri="{FF2B5EF4-FFF2-40B4-BE49-F238E27FC236}">
                <a16:creationId xmlns:a16="http://schemas.microsoft.com/office/drawing/2014/main" id="{61AEC577-AA22-5505-45C8-7580D7E10D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 flipV="1">
            <a:off x="10781554" y="0"/>
            <a:ext cx="1410446" cy="4258340"/>
          </a:xfrm>
          <a:prstGeom prst="line">
            <a:avLst/>
          </a:prstGeom>
          <a:ln w="12700">
            <a:solidFill>
              <a:schemeClr val="accent2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5" name="Straight Connector 94">
            <a:extLst>
              <a:ext uri="{FF2B5EF4-FFF2-40B4-BE49-F238E27FC236}">
                <a16:creationId xmlns:a16="http://schemas.microsoft.com/office/drawing/2014/main" id="{00FAA1CA-D8E1-7C1D-623E-32F6D5CAB5A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 flipV="1">
            <a:off x="6529388" y="-4763"/>
            <a:ext cx="5662612" cy="931975"/>
          </a:xfrm>
          <a:prstGeom prst="line">
            <a:avLst/>
          </a:prstGeom>
          <a:ln w="12700">
            <a:solidFill>
              <a:schemeClr val="accent2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 useBgFill="1">
        <p:nvSpPr>
          <p:cNvPr id="97" name="Rectangle 96">
            <a:extLst>
              <a:ext uri="{FF2B5EF4-FFF2-40B4-BE49-F238E27FC236}">
                <a16:creationId xmlns:a16="http://schemas.microsoft.com/office/drawing/2014/main" id="{05FF5A58-329A-8652-439B-DFC3CC66B57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9" name="Rectangle 98">
            <a:extLst>
              <a:ext uri="{FF2B5EF4-FFF2-40B4-BE49-F238E27FC236}">
                <a16:creationId xmlns:a16="http://schemas.microsoft.com/office/drawing/2014/main" id="{0670CCBD-0E5D-091A-9465-F7BDE1E2D5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652"/>
            <a:ext cx="12192000" cy="6857347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DE772548-8972-5039-82D0-5C763C6C7B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16317" y="191380"/>
            <a:ext cx="6427694" cy="1380744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4400" b="1" u="sng" cap="none" dirty="0">
                <a:latin typeface="Bookman Old Style" panose="02050604050505020204" pitchFamily="18" charset="0"/>
              </a:rPr>
              <a:t>Other Policy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702D1E0D-CB8B-81C3-7D74-B8BD7E54D806}"/>
              </a:ext>
            </a:extLst>
          </p:cNvPr>
          <p:cNvSpPr txBox="1">
            <a:spLocks/>
          </p:cNvSpPr>
          <p:nvPr/>
        </p:nvSpPr>
        <p:spPr>
          <a:xfrm>
            <a:off x="4911584" y="1474237"/>
            <a:ext cx="6619425" cy="5192383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2286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SzPct val="80000"/>
              <a:buFont typeface="Arial" panose="020B0604020202020204" pitchFamily="34" charset="0"/>
              <a:buChar char="•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SzPct val="80000"/>
              <a:buFont typeface="Arial" panose="020B0604020202020204" pitchFamily="34" charset="0"/>
              <a:buChar char="•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SzPct val="80000"/>
              <a:buFont typeface="Arial" panose="020B0604020202020204" pitchFamily="34" charset="0"/>
              <a:buChar char="•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SzPct val="80000"/>
              <a:buFont typeface="Arial" panose="020B0604020202020204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SzPct val="80000"/>
              <a:buFont typeface="Arial" panose="020B0604020202020204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RS3064 – New House plan – similar to HB2396</a:t>
            </a:r>
          </a:p>
          <a:p>
            <a:pPr marL="0" indent="0">
              <a:buNone/>
            </a:pPr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Allows 3% increase in property tax collected</a:t>
            </a:r>
          </a:p>
          <a:p>
            <a:pPr marL="0" indent="0">
              <a:buNone/>
            </a:pP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(adjusted for new construction)</a:t>
            </a:r>
          </a:p>
          <a:p>
            <a:pPr marL="0" indent="0">
              <a:buNone/>
            </a:pP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 exceed 3%, must put on ballot Nov. prior</a:t>
            </a:r>
          </a:p>
          <a:p>
            <a:pPr marL="0" indent="0">
              <a:buNone/>
            </a:pP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Property Tax Stabilization Fund $60M</a:t>
            </a:r>
          </a:p>
          <a:p>
            <a:pPr marL="0" indent="0">
              <a:buNone/>
            </a:pP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only to counties, new distribution:</a:t>
            </a:r>
            <a:b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20% equal ($115K), 40% population,</a:t>
            </a:r>
            <a:b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40% valuation</a:t>
            </a:r>
          </a:p>
          <a:p>
            <a:pPr marL="0" indent="0">
              <a:buNone/>
            </a:pP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Revenue Neutral obsolete, moves focus to tax dollars instead of revenue neutral mill levy</a:t>
            </a:r>
          </a:p>
        </p:txBody>
      </p:sp>
      <p:pic>
        <p:nvPicPr>
          <p:cNvPr id="24" name="Picture Placeholder 7">
            <a:extLst>
              <a:ext uri="{FF2B5EF4-FFF2-40B4-BE49-F238E27FC236}">
                <a16:creationId xmlns:a16="http://schemas.microsoft.com/office/drawing/2014/main" id="{ABBED500-31C9-9183-5F01-B5C19C38CA33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277" r="29277"/>
          <a:stretch/>
        </p:blipFill>
        <p:spPr>
          <a:xfrm>
            <a:off x="20" y="2"/>
            <a:ext cx="5049819" cy="6857998"/>
          </a:xfrm>
          <a:custGeom>
            <a:avLst/>
            <a:gdLst/>
            <a:ahLst/>
            <a:cxnLst/>
            <a:rect l="l" t="t" r="r" b="b"/>
            <a:pathLst>
              <a:path w="5049839" h="6857998">
                <a:moveTo>
                  <a:pt x="0" y="0"/>
                </a:moveTo>
                <a:lnTo>
                  <a:pt x="5049839" y="1331"/>
                </a:lnTo>
                <a:lnTo>
                  <a:pt x="3110749" y="6857998"/>
                </a:lnTo>
                <a:lnTo>
                  <a:pt x="0" y="6857998"/>
                </a:lnTo>
                <a:close/>
              </a:path>
            </a:pathLst>
          </a:custGeom>
          <a:noFill/>
        </p:spPr>
      </p:pic>
      <p:cxnSp>
        <p:nvCxnSpPr>
          <p:cNvPr id="101" name="Straight Connector 100">
            <a:extLst>
              <a:ext uri="{FF2B5EF4-FFF2-40B4-BE49-F238E27FC236}">
                <a16:creationId xmlns:a16="http://schemas.microsoft.com/office/drawing/2014/main" id="{495F24C9-6890-4466-CE56-579C24C6FE6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V="1">
            <a:off x="3845859" y="0"/>
            <a:ext cx="699247" cy="6857347"/>
          </a:xfrm>
          <a:prstGeom prst="line">
            <a:avLst/>
          </a:prstGeom>
          <a:ln w="12700">
            <a:solidFill>
              <a:schemeClr val="accent2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3" name="Straight Connector 102">
            <a:extLst>
              <a:ext uri="{FF2B5EF4-FFF2-40B4-BE49-F238E27FC236}">
                <a16:creationId xmlns:a16="http://schemas.microsoft.com/office/drawing/2014/main" id="{285F2573-EEE5-5FCC-548F-AFAEF6F6CA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-59210" y="5788959"/>
            <a:ext cx="7396312" cy="1069041"/>
          </a:xfrm>
          <a:prstGeom prst="line">
            <a:avLst/>
          </a:prstGeom>
          <a:ln w="12700">
            <a:solidFill>
              <a:schemeClr val="accent2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4996079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477B810-1A00-D9AD-E638-7CE7F1C2F8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3" name="Straight Connector 82">
            <a:extLst>
              <a:ext uri="{FF2B5EF4-FFF2-40B4-BE49-F238E27FC236}">
                <a16:creationId xmlns:a16="http://schemas.microsoft.com/office/drawing/2014/main" id="{4436E0F2-A64B-471E-93C0-8DFE08CC57C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0" y="0"/>
            <a:ext cx="3119718" cy="685800"/>
          </a:xfrm>
          <a:prstGeom prst="line">
            <a:avLst/>
          </a:prstGeom>
          <a:ln w="12700">
            <a:solidFill>
              <a:schemeClr val="accent2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5" name="Straight Connector 84">
            <a:extLst>
              <a:ext uri="{FF2B5EF4-FFF2-40B4-BE49-F238E27FC236}">
                <a16:creationId xmlns:a16="http://schemas.microsoft.com/office/drawing/2014/main" id="{DC1E3AB1-2A8C-4607-9FAE-D8BDB280FE1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0" y="0"/>
            <a:ext cx="903768" cy="6543675"/>
          </a:xfrm>
          <a:prstGeom prst="line">
            <a:avLst/>
          </a:prstGeom>
          <a:ln w="12700">
            <a:solidFill>
              <a:schemeClr val="accent2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7" name="Straight Connector 86">
            <a:extLst>
              <a:ext uri="{FF2B5EF4-FFF2-40B4-BE49-F238E27FC236}">
                <a16:creationId xmlns:a16="http://schemas.microsoft.com/office/drawing/2014/main" id="{26D66059-832F-40B6-A35F-F56C8F38A1E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 flipV="1">
            <a:off x="-42863" y="5791200"/>
            <a:ext cx="6286501" cy="1066801"/>
          </a:xfrm>
          <a:prstGeom prst="line">
            <a:avLst/>
          </a:prstGeom>
          <a:ln w="12700">
            <a:solidFill>
              <a:schemeClr val="accent2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9" name="Straight Connector 88">
            <a:extLst>
              <a:ext uri="{FF2B5EF4-FFF2-40B4-BE49-F238E27FC236}">
                <a16:creationId xmlns:a16="http://schemas.microsoft.com/office/drawing/2014/main" id="{A515E2ED-7EA9-448D-83FA-54C3DF9723B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8462964" y="5848350"/>
            <a:ext cx="3729036" cy="1009650"/>
          </a:xfrm>
          <a:prstGeom prst="line">
            <a:avLst/>
          </a:prstGeom>
          <a:ln w="12700">
            <a:solidFill>
              <a:schemeClr val="accent2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1" name="Straight Connector 90">
            <a:extLst>
              <a:ext uri="{FF2B5EF4-FFF2-40B4-BE49-F238E27FC236}">
                <a16:creationId xmlns:a16="http://schemas.microsoft.com/office/drawing/2014/main" id="{20595356-EABD-4767-AC9D-EA21FF115EC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11543158" y="1647825"/>
            <a:ext cx="648842" cy="5210175"/>
          </a:xfrm>
          <a:prstGeom prst="line">
            <a:avLst/>
          </a:prstGeom>
          <a:ln w="12700">
            <a:solidFill>
              <a:schemeClr val="accent2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3" name="Straight Connector 92">
            <a:extLst>
              <a:ext uri="{FF2B5EF4-FFF2-40B4-BE49-F238E27FC236}">
                <a16:creationId xmlns:a16="http://schemas.microsoft.com/office/drawing/2014/main" id="{28CD9F06-9628-469C-B788-A894E3E082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 flipV="1">
            <a:off x="10781554" y="0"/>
            <a:ext cx="1410446" cy="4258340"/>
          </a:xfrm>
          <a:prstGeom prst="line">
            <a:avLst/>
          </a:prstGeom>
          <a:ln w="12700">
            <a:solidFill>
              <a:schemeClr val="accent2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5" name="Straight Connector 94">
            <a:extLst>
              <a:ext uri="{FF2B5EF4-FFF2-40B4-BE49-F238E27FC236}">
                <a16:creationId xmlns:a16="http://schemas.microsoft.com/office/drawing/2014/main" id="{8550A431-0B61-421B-B4B7-24C0CFF0F9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 flipV="1">
            <a:off x="6529388" y="-4763"/>
            <a:ext cx="5662612" cy="931975"/>
          </a:xfrm>
          <a:prstGeom prst="line">
            <a:avLst/>
          </a:prstGeom>
          <a:ln w="12700">
            <a:solidFill>
              <a:schemeClr val="accent2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 useBgFill="1">
        <p:nvSpPr>
          <p:cNvPr id="97" name="Rectangle 96">
            <a:extLst>
              <a:ext uri="{FF2B5EF4-FFF2-40B4-BE49-F238E27FC236}">
                <a16:creationId xmlns:a16="http://schemas.microsoft.com/office/drawing/2014/main" id="{D6309531-94CD-4CF6-AACE-80EC085E0F3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9" name="Rectangle 98">
            <a:extLst>
              <a:ext uri="{FF2B5EF4-FFF2-40B4-BE49-F238E27FC236}">
                <a16:creationId xmlns:a16="http://schemas.microsoft.com/office/drawing/2014/main" id="{DC829807-7791-462F-8C59-969B0EC71A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652"/>
            <a:ext cx="12192000" cy="6857347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593B4DC1-7CAB-7D35-E463-E0B45AFB81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16317" y="191380"/>
            <a:ext cx="6427694" cy="1380744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4400" b="1" u="sng" cap="none" dirty="0">
                <a:latin typeface="Bookman Old Style" panose="02050604050505020204" pitchFamily="18" charset="0"/>
              </a:rPr>
              <a:t>Other Policy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295693BD-5E11-BC33-8E63-7A51780ADE84}"/>
              </a:ext>
            </a:extLst>
          </p:cNvPr>
          <p:cNvSpPr txBox="1">
            <a:spLocks/>
          </p:cNvSpPr>
          <p:nvPr/>
        </p:nvSpPr>
        <p:spPr>
          <a:xfrm>
            <a:off x="4911584" y="1474237"/>
            <a:ext cx="6619425" cy="538311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2286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SzPct val="80000"/>
              <a:buFont typeface="Arial" panose="020B0604020202020204" pitchFamily="34" charset="0"/>
              <a:buChar char="•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SzPct val="80000"/>
              <a:buFont typeface="Arial" panose="020B0604020202020204" pitchFamily="34" charset="0"/>
              <a:buChar char="•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SzPct val="80000"/>
              <a:buFont typeface="Arial" panose="020B0604020202020204" pitchFamily="34" charset="0"/>
              <a:buChar char="•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SzPct val="80000"/>
              <a:buFont typeface="Arial" panose="020B0604020202020204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SzPct val="80000"/>
              <a:buFont typeface="Arial" panose="020B0604020202020204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HB2440 – Allows county appraisers to grant exemption on low-production wells</a:t>
            </a:r>
          </a:p>
          <a:p>
            <a:pPr marL="0" indent="0">
              <a:buNone/>
            </a:pP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HB2406 – CIME exemption removing 2006</a:t>
            </a:r>
          </a:p>
          <a:p>
            <a:pPr marL="0" indent="0">
              <a:buNone/>
            </a:pP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HB2011 – Reduction of statewide 20 mill levy</a:t>
            </a:r>
          </a:p>
          <a:p>
            <a:pPr marL="0" indent="0">
              <a:buNone/>
            </a:pP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HB2377 – Apportionment of general sales tax</a:t>
            </a:r>
          </a:p>
          <a:p>
            <a:pPr marL="0" indent="0">
              <a:buNone/>
            </a:pP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HB2385 – Local govt earnings tax authority</a:t>
            </a:r>
          </a:p>
          <a:p>
            <a:pPr marL="0" indent="0">
              <a:buNone/>
            </a:pP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RS2807 – Homestead / SAFESR reform</a:t>
            </a:r>
          </a:p>
          <a:p>
            <a:pPr marL="0" indent="0">
              <a:buNone/>
            </a:pP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RS2568 – Removal of Ag Use presumption</a:t>
            </a:r>
          </a:p>
          <a:p>
            <a:pPr marL="0" indent="0">
              <a:buNone/>
            </a:pP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RS2487 – County sales tax authority</a:t>
            </a:r>
          </a:p>
          <a:p>
            <a:pPr marL="0" indent="0">
              <a:buNone/>
            </a:pP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RSxxxx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BOTA appeal good for 5 years</a:t>
            </a:r>
          </a:p>
          <a:p>
            <a:pPr marL="0" indent="0">
              <a:buNone/>
            </a:pP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RSxxxx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New Wind and Solar tax</a:t>
            </a:r>
          </a:p>
        </p:txBody>
      </p:sp>
      <p:pic>
        <p:nvPicPr>
          <p:cNvPr id="24" name="Picture Placeholder 7">
            <a:extLst>
              <a:ext uri="{FF2B5EF4-FFF2-40B4-BE49-F238E27FC236}">
                <a16:creationId xmlns:a16="http://schemas.microsoft.com/office/drawing/2014/main" id="{C53B144B-825E-FBFF-17A2-7817ADF6A7B4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277" r="29277"/>
          <a:stretch/>
        </p:blipFill>
        <p:spPr>
          <a:xfrm>
            <a:off x="20" y="2"/>
            <a:ext cx="5049819" cy="6857998"/>
          </a:xfrm>
          <a:custGeom>
            <a:avLst/>
            <a:gdLst/>
            <a:ahLst/>
            <a:cxnLst/>
            <a:rect l="l" t="t" r="r" b="b"/>
            <a:pathLst>
              <a:path w="5049839" h="6857998">
                <a:moveTo>
                  <a:pt x="0" y="0"/>
                </a:moveTo>
                <a:lnTo>
                  <a:pt x="5049839" y="1331"/>
                </a:lnTo>
                <a:lnTo>
                  <a:pt x="3110749" y="6857998"/>
                </a:lnTo>
                <a:lnTo>
                  <a:pt x="0" y="6857998"/>
                </a:lnTo>
                <a:close/>
              </a:path>
            </a:pathLst>
          </a:custGeom>
          <a:noFill/>
        </p:spPr>
      </p:pic>
      <p:cxnSp>
        <p:nvCxnSpPr>
          <p:cNvPr id="101" name="Straight Connector 100">
            <a:extLst>
              <a:ext uri="{FF2B5EF4-FFF2-40B4-BE49-F238E27FC236}">
                <a16:creationId xmlns:a16="http://schemas.microsoft.com/office/drawing/2014/main" id="{F75BF611-D2A5-4454-8C47-95B0BC42284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V="1">
            <a:off x="3845859" y="0"/>
            <a:ext cx="699247" cy="6857347"/>
          </a:xfrm>
          <a:prstGeom prst="line">
            <a:avLst/>
          </a:prstGeom>
          <a:ln w="12700">
            <a:solidFill>
              <a:schemeClr val="accent2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3" name="Straight Connector 102">
            <a:extLst>
              <a:ext uri="{FF2B5EF4-FFF2-40B4-BE49-F238E27FC236}">
                <a16:creationId xmlns:a16="http://schemas.microsoft.com/office/drawing/2014/main" id="{DC2312DA-BDBD-40EE-84AB-53293C1CDE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-59210" y="5788959"/>
            <a:ext cx="7396312" cy="1069041"/>
          </a:xfrm>
          <a:prstGeom prst="line">
            <a:avLst/>
          </a:prstGeom>
          <a:ln w="12700">
            <a:solidFill>
              <a:schemeClr val="accent2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269243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9657462-B9ED-5DCF-5048-948CD6BB336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1" name="Straight Connector 50">
            <a:extLst>
              <a:ext uri="{FF2B5EF4-FFF2-40B4-BE49-F238E27FC236}">
                <a16:creationId xmlns:a16="http://schemas.microsoft.com/office/drawing/2014/main" id="{4436E0F2-A64B-471E-93C0-8DFE08CC57C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0" y="0"/>
            <a:ext cx="3119718" cy="685800"/>
          </a:xfrm>
          <a:prstGeom prst="line">
            <a:avLst/>
          </a:prstGeom>
          <a:ln w="12700">
            <a:solidFill>
              <a:schemeClr val="accent2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Straight Connector 52">
            <a:extLst>
              <a:ext uri="{FF2B5EF4-FFF2-40B4-BE49-F238E27FC236}">
                <a16:creationId xmlns:a16="http://schemas.microsoft.com/office/drawing/2014/main" id="{DC1E3AB1-2A8C-4607-9FAE-D8BDB280FE1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0" y="0"/>
            <a:ext cx="903768" cy="6543675"/>
          </a:xfrm>
          <a:prstGeom prst="line">
            <a:avLst/>
          </a:prstGeom>
          <a:ln w="12700">
            <a:solidFill>
              <a:schemeClr val="accent2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Straight Connector 54">
            <a:extLst>
              <a:ext uri="{FF2B5EF4-FFF2-40B4-BE49-F238E27FC236}">
                <a16:creationId xmlns:a16="http://schemas.microsoft.com/office/drawing/2014/main" id="{26D66059-832F-40B6-A35F-F56C8F38A1E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 flipV="1">
            <a:off x="-42863" y="5791200"/>
            <a:ext cx="6286501" cy="1066801"/>
          </a:xfrm>
          <a:prstGeom prst="line">
            <a:avLst/>
          </a:prstGeom>
          <a:ln w="12700">
            <a:solidFill>
              <a:schemeClr val="accent2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Straight Connector 56">
            <a:extLst>
              <a:ext uri="{FF2B5EF4-FFF2-40B4-BE49-F238E27FC236}">
                <a16:creationId xmlns:a16="http://schemas.microsoft.com/office/drawing/2014/main" id="{A515E2ED-7EA9-448D-83FA-54C3DF9723B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8462964" y="5848350"/>
            <a:ext cx="3729036" cy="1009650"/>
          </a:xfrm>
          <a:prstGeom prst="line">
            <a:avLst/>
          </a:prstGeom>
          <a:ln w="12700">
            <a:solidFill>
              <a:schemeClr val="accent2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Straight Connector 58">
            <a:extLst>
              <a:ext uri="{FF2B5EF4-FFF2-40B4-BE49-F238E27FC236}">
                <a16:creationId xmlns:a16="http://schemas.microsoft.com/office/drawing/2014/main" id="{20595356-EABD-4767-AC9D-EA21FF115EC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11543158" y="1647825"/>
            <a:ext cx="648842" cy="5210175"/>
          </a:xfrm>
          <a:prstGeom prst="line">
            <a:avLst/>
          </a:prstGeom>
          <a:ln w="12700">
            <a:solidFill>
              <a:schemeClr val="accent2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Straight Connector 60">
            <a:extLst>
              <a:ext uri="{FF2B5EF4-FFF2-40B4-BE49-F238E27FC236}">
                <a16:creationId xmlns:a16="http://schemas.microsoft.com/office/drawing/2014/main" id="{28CD9F06-9628-469C-B788-A894E3E082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 flipV="1">
            <a:off x="10781554" y="0"/>
            <a:ext cx="1410446" cy="4258340"/>
          </a:xfrm>
          <a:prstGeom prst="line">
            <a:avLst/>
          </a:prstGeom>
          <a:ln w="12700">
            <a:solidFill>
              <a:schemeClr val="accent2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Straight Connector 62">
            <a:extLst>
              <a:ext uri="{FF2B5EF4-FFF2-40B4-BE49-F238E27FC236}">
                <a16:creationId xmlns:a16="http://schemas.microsoft.com/office/drawing/2014/main" id="{8550A431-0B61-421B-B4B7-24C0CFF0F9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 flipV="1">
            <a:off x="6529388" y="-4763"/>
            <a:ext cx="5662612" cy="931975"/>
          </a:xfrm>
          <a:prstGeom prst="line">
            <a:avLst/>
          </a:prstGeom>
          <a:ln w="12700">
            <a:solidFill>
              <a:schemeClr val="accent2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 useBgFill="1">
        <p:nvSpPr>
          <p:cNvPr id="65" name="Rectangle 64">
            <a:extLst>
              <a:ext uri="{FF2B5EF4-FFF2-40B4-BE49-F238E27FC236}">
                <a16:creationId xmlns:a16="http://schemas.microsoft.com/office/drawing/2014/main" id="{8B2BAECB-35E2-4DD9-8B8C-22D215DD0C1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Placeholder 6" descr="A statue of a person with a bow and arrow&#10;&#10;AI-generated content may be incorrect.">
            <a:extLst>
              <a:ext uri="{FF2B5EF4-FFF2-40B4-BE49-F238E27FC236}">
                <a16:creationId xmlns:a16="http://schemas.microsoft.com/office/drawing/2014/main" id="{A25B9E83-99E3-BF52-9E3A-5C0DB1440E50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000" r="-1"/>
          <a:stretch>
            <a:fillRect/>
          </a:stretch>
        </p:blipFill>
        <p:spPr>
          <a:xfrm>
            <a:off x="3962401" y="10"/>
            <a:ext cx="8229600" cy="6857990"/>
          </a:xfrm>
          <a:custGeom>
            <a:avLst/>
            <a:gdLst/>
            <a:ahLst/>
            <a:cxnLst/>
            <a:rect l="l" t="t" r="r" b="b"/>
            <a:pathLst>
              <a:path w="5253320" h="6858000">
                <a:moveTo>
                  <a:pt x="722088" y="0"/>
                </a:moveTo>
                <a:lnTo>
                  <a:pt x="5253320" y="0"/>
                </a:lnTo>
                <a:lnTo>
                  <a:pt x="5253320" y="6858000"/>
                </a:lnTo>
                <a:lnTo>
                  <a:pt x="0" y="6858000"/>
                </a:lnTo>
                <a:close/>
              </a:path>
            </a:pathLst>
          </a:cu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70B7F74C-000D-A2FF-2AAF-0DD6F87430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0831" y="1259959"/>
            <a:ext cx="4011259" cy="1738422"/>
          </a:xfrm>
        </p:spPr>
        <p:txBody>
          <a:bodyPr vert="horz" lIns="91440" tIns="45720" rIns="91440" bIns="45720" rtlCol="0" anchor="ctr">
            <a:noAutofit/>
          </a:bodyPr>
          <a:lstStyle/>
          <a:p>
            <a:pPr algn="ctr"/>
            <a:r>
              <a:rPr lang="en-US" sz="6000" b="1" dirty="0"/>
              <a:t>Thank</a:t>
            </a:r>
            <a:br>
              <a:rPr lang="en-US" sz="6000" b="1" dirty="0"/>
            </a:br>
            <a:r>
              <a:rPr lang="en-US" sz="6000" b="1" dirty="0"/>
              <a:t>You!</a:t>
            </a:r>
          </a:p>
        </p:txBody>
      </p:sp>
      <p:cxnSp>
        <p:nvCxnSpPr>
          <p:cNvPr id="67" name="Straight Connector 66">
            <a:extLst>
              <a:ext uri="{FF2B5EF4-FFF2-40B4-BE49-F238E27FC236}">
                <a16:creationId xmlns:a16="http://schemas.microsoft.com/office/drawing/2014/main" id="{13AC671C-E66F-43C5-A66A-C477339DD23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 flipV="1">
            <a:off x="5528235" y="0"/>
            <a:ext cx="6663765" cy="992094"/>
          </a:xfrm>
          <a:prstGeom prst="line">
            <a:avLst/>
          </a:prstGeom>
          <a:ln w="12700">
            <a:solidFill>
              <a:schemeClr val="accent2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724AEDF-14C0-604B-53E4-C509A253F76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8984" y="2938846"/>
            <a:ext cx="4011259" cy="4118345"/>
          </a:xfrm>
        </p:spPr>
        <p:txBody>
          <a:bodyPr vert="horz" lIns="91440" tIns="45720" rIns="91440" bIns="45720" rtlCol="0">
            <a:normAutofit/>
          </a:bodyPr>
          <a:lstStyle/>
          <a:p>
            <a:pPr algn="ctr">
              <a:lnSpc>
                <a:spcPct val="100000"/>
              </a:lnSpc>
            </a:pP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Adam Smith</a:t>
            </a:r>
          </a:p>
          <a:p>
            <a:pPr algn="ctr">
              <a:lnSpc>
                <a:spcPct val="100000"/>
              </a:lnSpc>
            </a:pP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785-821-2568 cell</a:t>
            </a:r>
          </a:p>
        </p:txBody>
      </p:sp>
    </p:spTree>
    <p:extLst>
      <p:ext uri="{BB962C8B-B14F-4D97-AF65-F5344CB8AC3E}">
        <p14:creationId xmlns:p14="http://schemas.microsoft.com/office/powerpoint/2010/main" val="3156623143"/>
      </p:ext>
    </p:extLst>
  </p:cSld>
  <p:clrMapOvr>
    <a:masterClrMapping/>
  </p:clrMapOvr>
</p:sld>
</file>

<file path=ppt/theme/theme1.xml><?xml version="1.0" encoding="utf-8"?>
<a:theme xmlns:a="http://schemas.openxmlformats.org/drawingml/2006/main" name="AngleLinesVTI">
  <a:themeElements>
    <a:clrScheme name="Custom 34">
      <a:dk1>
        <a:sysClr val="windowText" lastClr="000000"/>
      </a:dk1>
      <a:lt1>
        <a:sysClr val="window" lastClr="FFFFFF"/>
      </a:lt1>
      <a:dk2>
        <a:srgbClr val="001E2E"/>
      </a:dk2>
      <a:lt2>
        <a:srgbClr val="F0ECEC"/>
      </a:lt2>
      <a:accent1>
        <a:srgbClr val="155767"/>
      </a:accent1>
      <a:accent2>
        <a:srgbClr val="BA9CA0"/>
      </a:accent2>
      <a:accent3>
        <a:srgbClr val="A57931"/>
      </a:accent3>
      <a:accent4>
        <a:srgbClr val="0E577C"/>
      </a:accent4>
      <a:accent5>
        <a:srgbClr val="CC846E"/>
      </a:accent5>
      <a:accent6>
        <a:srgbClr val="93767A"/>
      </a:accent6>
      <a:hlink>
        <a:srgbClr val="0563C1"/>
      </a:hlink>
      <a:folHlink>
        <a:srgbClr val="954F72"/>
      </a:folHlink>
    </a:clrScheme>
    <a:fontScheme name="Walbaum Light Univers Light">
      <a:majorFont>
        <a:latin typeface="Walbaum Display Light"/>
        <a:ea typeface=""/>
        <a:cs typeface=""/>
      </a:majorFont>
      <a:minorFont>
        <a:latin typeface="Univers Condensed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AngleLinesVTI" id="{BC1FC193-C72F-4761-9899-1105EDF6BAE8}" vid="{64612625-F022-44B7-B9FA-9D26DEDBDC21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Image xmlns="71af3243-3dd4-4a8d-8c0d-dd76da1f02a5">
      <Url xsi:nil="true"/>
      <Description xsi:nil="true"/>
    </Image>
    <Status xmlns="71af3243-3dd4-4a8d-8c0d-dd76da1f02a5">Not started</Status>
    <Background xmlns="71af3243-3dd4-4a8d-8c0d-dd76da1f02a5">false</Background>
    <_ip_UnifiedCompliancePolicyProperties xmlns="http://schemas.microsoft.com/sharepoint/v3" xsi:nil="true"/>
    <ImageTagsTaxHTField xmlns="71af3243-3dd4-4a8d-8c0d-dd76da1f02a5">
      <Terms xmlns="http://schemas.microsoft.com/office/infopath/2007/PartnerControls"/>
    </ImageTagsTaxHTField>
    <TaxCatchAll xmlns="230e9df3-be65-4c73-a93b-d1236ebd677e" xsi:nil="true"/>
    <MediaServiceKeyPoints xmlns="71af3243-3dd4-4a8d-8c0d-dd76da1f02a5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28" ma:contentTypeDescription="Create a new document." ma:contentTypeScope="" ma:versionID="60f5a4f2d2b0abadcf532d48ebf9cb71">
  <xsd:schema xmlns:xsd="http://www.w3.org/2001/XMLSchema" xmlns:xs="http://www.w3.org/2001/XMLSchema" xmlns:p="http://schemas.microsoft.com/office/2006/metadata/properties" xmlns:ns1="http://schemas.microsoft.com/sharepoint/v3" xmlns:ns2="71af3243-3dd4-4a8d-8c0d-dd76da1f02a5" xmlns:ns3="16c05727-aa75-4e4a-9b5f-8a80a1165891" xmlns:ns4="230e9df3-be65-4c73-a93b-d1236ebd677e" targetNamespace="http://schemas.microsoft.com/office/2006/metadata/properties" ma:root="true" ma:fieldsID="7dd78129e6a1811f84807ad11c651531" ns1:_="" ns2:_="" ns3:_="" ns4:_="">
    <xsd:import namespace="http://schemas.microsoft.com/sharepoint/v3"/>
    <xsd:import namespace="71af3243-3dd4-4a8d-8c0d-dd76da1f02a5"/>
    <xsd:import namespace="16c05727-aa75-4e4a-9b5f-8a80a1165891"/>
    <xsd:import namespace="230e9df3-be65-4c73-a93b-d1236ebd677e"/>
    <xsd:element name="properties">
      <xsd:complexType>
        <xsd:sequence>
          <xsd:element name="documentManagement">
            <xsd:complexType>
              <xsd:all>
                <xsd:element ref="ns2:Status" minOccurs="0"/>
                <xsd:element ref="ns2:Image" minOccurs="0"/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1:_ip_UnifiedCompliancePolicyProperties" minOccurs="0"/>
                <xsd:element ref="ns1:_ip_UnifiedCompliancePolicyUIAction" minOccurs="0"/>
                <xsd:element ref="ns4:TaxCatchAll" minOccurs="0"/>
                <xsd:element ref="ns2:ImageTagsTaxHTField" minOccurs="0"/>
                <xsd:element ref="ns2:MediaServiceLocation" minOccurs="0"/>
                <xsd:element ref="ns2:MediaLengthInSeconds" minOccurs="0"/>
                <xsd:element ref="ns2:Background" minOccurs="0"/>
                <xsd:element ref="ns2:MediaServiceSearchProperties" minOccurs="0"/>
                <xsd:element ref="ns2:MediaServiceDocTags" minOccurs="0"/>
                <xsd:element ref="ns2:MediaServiceObjectDetectorVersions" minOccurs="0"/>
                <xsd:element ref="ns2:MediaServiceSystemTag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0" nillable="true" ma:displayName="Unified Compliance Policy Properties" ma:hidden="true" ma:internalName="_ip_UnifiedCompliancePolicyProperties" ma:readOnly="false">
      <xsd:simpleType>
        <xsd:restriction base="dms:Note"/>
      </xsd:simpleType>
    </xsd:element>
    <xsd:element name="_ip_UnifiedCompliancePolicyUIAction" ma:index="21" nillable="true" ma:displayName="Unified Compliance Policy UI Action" ma:hidden="true" ma:internalName="_ip_UnifiedCompliancePolicyUIAction" ma:readOnly="fals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Status" ma:index="2" nillable="true" ma:displayName="Status" ma:default="Not started" ma:format="Dropdown" ma:internalName="Status" ma:readOnly="false">
      <xsd:simpleType>
        <xsd:restriction base="dms:Choice">
          <xsd:enumeration value="Not started"/>
          <xsd:enumeration value="In Progress"/>
          <xsd:enumeration value="Completed"/>
        </xsd:restriction>
      </xsd:simpleType>
    </xsd:element>
    <xsd:element name="Image" ma:index="3" nillable="true" ma:displayName="Image" ma:format="Image" ma:internalName="Image" ma:readOnly="fals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hidden="true" ma:internalName="MediaServiceOCR" ma:readOnly="true">
      <xsd:simpleType>
        <xsd:restriction base="dms:Note"/>
      </xsd:simpleType>
    </xsd:element>
    <xsd:element name="MediaServiceAutoTags" ma:index="11" nillable="true" ma:displayName="MediaServiceAutoTags" ma:hidden="true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hidden="true" ma:internalName="MediaServiceKeyPoints" ma:readOnly="false">
      <xsd:simpleType>
        <xsd:restriction base="dms:Note"/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ImageTagsTaxHTField" ma:index="25" nillable="true" ma:taxonomy="true" ma:internalName="ImageTagsTaxHTField" ma:taxonomyFieldName="MediaServiceImageTags" ma:displayName="Image Tags" ma:readOnly="false" ma:fieldId="{5cf76f15-5ced-4ddc-b409-7134ff3c332f}" ma:taxonomyMulti="true" ma:sspId="e385fb40-52d4-4fae-9c5b-3e8ff8a5878e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Location" ma:index="26" nillable="true" ma:displayName="Location" ma:hidden="true" ma:internalName="MediaServiceLocation" ma:readOnly="true">
      <xsd:simpleType>
        <xsd:restriction base="dms:Text"/>
      </xsd:simpleType>
    </xsd:element>
    <xsd:element name="MediaLengthInSeconds" ma:index="27" nillable="true" ma:displayName="MediaLengthInSeconds" ma:hidden="true" ma:internalName="MediaLengthInSeconds" ma:readOnly="true">
      <xsd:simpleType>
        <xsd:restriction base="dms:Unknown"/>
      </xsd:simpleType>
    </xsd:element>
    <xsd:element name="Background" ma:index="28" nillable="true" ma:displayName="Background" ma:default="0" ma:format="Dropdown" ma:internalName="Background">
      <xsd:simpleType>
        <xsd:restriction base="dms:Boolean"/>
      </xsd:simpleType>
    </xsd:element>
    <xsd:element name="MediaServiceSearchProperties" ma:index="29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ocTags" ma:index="30" nillable="true" ma:displayName="MediaServiceDocTags" ma:hidden="true" ma:internalName="MediaServiceDocTags" ma:readOnly="true">
      <xsd:simpleType>
        <xsd:restriction base="dms:Note"/>
      </xsd:simpleType>
    </xsd:element>
    <xsd:element name="MediaServiceObjectDetectorVersions" ma:index="31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ystemTags" ma:index="32" nillable="true" ma:displayName="MediaServiceSystemTags" ma:hidden="true" ma:internalName="MediaServiceSystemTag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hidden="true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hidden="true" ma:internalName="SharedWithDetail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30e9df3-be65-4c73-a93b-d1236ebd677e" elementFormDefault="qualified">
    <xsd:import namespace="http://schemas.microsoft.com/office/2006/documentManagement/types"/>
    <xsd:import namespace="http://schemas.microsoft.com/office/infopath/2007/PartnerControls"/>
    <xsd:element name="TaxCatchAll" ma:index="23" nillable="true" ma:displayName="Taxonomy Catch All Column" ma:hidden="true" ma:list="{3f6bfcbc-3db3-4ae6-bd76-326f0798ad28}" ma:internalName="TaxCatchAll" ma:readOnly="false" ma:showField="CatchAllData" ma:web="16c05727-aa75-4e4a-9b5f-8a80a116589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displayName="Content Type"/>
        <xsd:element ref="dc:title" minOccurs="0" maxOccurs="1" ma:index="1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3C20BE78-9FDF-401B-B412-3AA10EC5BEA3}">
  <ds:schemaRefs>
    <ds:schemaRef ds:uri="http://schemas.microsoft.com/office/2006/metadata/properties"/>
    <ds:schemaRef ds:uri="http://schemas.microsoft.com/office/infopath/2007/PartnerControls"/>
    <ds:schemaRef ds:uri="http://schemas.microsoft.com/sharepoint/v3"/>
    <ds:schemaRef ds:uri="71af3243-3dd4-4a8d-8c0d-dd76da1f02a5"/>
    <ds:schemaRef ds:uri="230e9df3-be65-4c73-a93b-d1236ebd677e"/>
  </ds:schemaRefs>
</ds:datastoreItem>
</file>

<file path=customXml/itemProps2.xml><?xml version="1.0" encoding="utf-8"?>
<ds:datastoreItem xmlns:ds="http://schemas.openxmlformats.org/officeDocument/2006/customXml" ds:itemID="{30E62E91-3991-445A-ADE0-DB143B39320F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1C180A77-4928-484F-9529-F716C85D6A6D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71af3243-3dd4-4a8d-8c0d-dd76da1f02a5"/>
    <ds:schemaRef ds:uri="16c05727-aa75-4e4a-9b5f-8a80a1165891"/>
    <ds:schemaRef ds:uri="230e9df3-be65-4c73-a93b-d1236ebd677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Metadata/LabelInfo.xml><?xml version="1.0" encoding="utf-8"?>
<clbl:labelList xmlns:clbl="http://schemas.microsoft.com/office/2020/mipLabelMetadata"/>
</file>

<file path=docProps/app.xml><?xml version="1.0" encoding="utf-8"?>
<Properties xmlns="http://schemas.openxmlformats.org/officeDocument/2006/extended-properties" xmlns:vt="http://schemas.openxmlformats.org/officeDocument/2006/docPropsVTypes">
  <Template>{85A8F959-F143-4BF2-A56B-ED8AC0429D73}tf22797433_win32</Template>
  <TotalTime>2219</TotalTime>
  <Words>511</Words>
  <Application>Microsoft Office PowerPoint</Application>
  <PresentationFormat>Widescreen</PresentationFormat>
  <Paragraphs>60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6" baseType="lpstr">
      <vt:lpstr>Aptos</vt:lpstr>
      <vt:lpstr>Arial</vt:lpstr>
      <vt:lpstr>Bookman Old Style</vt:lpstr>
      <vt:lpstr>Calibri</vt:lpstr>
      <vt:lpstr>Times New Roman</vt:lpstr>
      <vt:lpstr>Univers Condensed Light</vt:lpstr>
      <vt:lpstr>Walbaum Display Light</vt:lpstr>
      <vt:lpstr>AngleLinesVTI</vt:lpstr>
      <vt:lpstr>KLPG  Legislative Update with State Representative Adam Smith</vt:lpstr>
      <vt:lpstr>2026 Session</vt:lpstr>
      <vt:lpstr>2026 Session</vt:lpstr>
      <vt:lpstr>Appraised   vs   Assessed</vt:lpstr>
      <vt:lpstr>Capped   vs   uncapped</vt:lpstr>
      <vt:lpstr>Other Policy</vt:lpstr>
      <vt:lpstr>Other Policy</vt:lpstr>
      <vt:lpstr>Thank You!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Adam Smith</dc:creator>
  <cp:lastModifiedBy>Adam Smith</cp:lastModifiedBy>
  <cp:revision>8</cp:revision>
  <dcterms:created xsi:type="dcterms:W3CDTF">2024-08-27T14:53:28Z</dcterms:created>
  <dcterms:modified xsi:type="dcterms:W3CDTF">2026-01-27T14:59:56Z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</Properties>
</file>